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0"/>
  </p:notesMasterIdLst>
  <p:sldIdLst>
    <p:sldId id="258" r:id="rId2"/>
    <p:sldId id="260" r:id="rId3"/>
    <p:sldId id="268" r:id="rId4"/>
    <p:sldId id="262" r:id="rId5"/>
    <p:sldId id="267" r:id="rId6"/>
    <p:sldId id="269" r:id="rId7"/>
    <p:sldId id="270" r:id="rId8"/>
    <p:sldId id="271" r:id="rId9"/>
    <p:sldId id="272" r:id="rId10"/>
    <p:sldId id="273" r:id="rId11"/>
    <p:sldId id="274" r:id="rId12"/>
    <p:sldId id="263" r:id="rId13"/>
    <p:sldId id="275" r:id="rId14"/>
    <p:sldId id="277" r:id="rId15"/>
    <p:sldId id="278" r:id="rId16"/>
    <p:sldId id="279" r:id="rId17"/>
    <p:sldId id="280" r:id="rId18"/>
    <p:sldId id="281" r:id="rId19"/>
    <p:sldId id="264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65" r:id="rId29"/>
    <p:sldId id="290" r:id="rId30"/>
    <p:sldId id="291" r:id="rId31"/>
    <p:sldId id="292" r:id="rId32"/>
    <p:sldId id="293" r:id="rId33"/>
    <p:sldId id="266" r:id="rId34"/>
    <p:sldId id="294" r:id="rId35"/>
    <p:sldId id="295" r:id="rId36"/>
    <p:sldId id="296" r:id="rId37"/>
    <p:sldId id="297" r:id="rId38"/>
    <p:sldId id="298" r:id="rId39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B269"/>
    <a:srgbClr val="F8DB9A"/>
    <a:srgbClr val="021321"/>
    <a:srgbClr val="BFE6EB"/>
    <a:srgbClr val="772F08"/>
    <a:srgbClr val="4F4B49"/>
    <a:srgbClr val="FFFCDB"/>
    <a:srgbClr val="9D421A"/>
    <a:srgbClr val="FFFDEF"/>
    <a:srgbClr val="0120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2810" autoAdjust="0"/>
  </p:normalViewPr>
  <p:slideViewPr>
    <p:cSldViewPr snapToGrid="0">
      <p:cViewPr varScale="1">
        <p:scale>
          <a:sx n="44" d="100"/>
          <a:sy n="44" d="100"/>
        </p:scale>
        <p:origin x="1882" y="96"/>
      </p:cViewPr>
      <p:guideLst>
        <p:guide orient="horz" pos="4032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38B2A0-BA6B-43FE-97CC-4ACC9A7A7CD2}" type="datetimeFigureOut">
              <a:rPr lang="pt-BR" smtClean="0"/>
              <a:t>26/05/2024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E651EB-4C10-4A2C-A888-1D490380C2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565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89B4-5FB6-4A8D-9192-C5942C51546D}" type="datetime1">
              <a:rPr lang="pt-BR" smtClean="0"/>
              <a:t>26/05/2024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Felipe Maciel Scalco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E006-AA4A-4095-9FCB-DF25B2A394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4200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11329-7448-4ADA-9641-C82DE885F0D0}" type="datetime1">
              <a:rPr lang="pt-BR" smtClean="0"/>
              <a:t>26/05/2024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Felipe Maciel Scalco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E006-AA4A-4095-9FCB-DF25B2A394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5374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7D6B0-FC62-4C69-AD79-1210054F1B6C}" type="datetime1">
              <a:rPr lang="pt-BR" smtClean="0"/>
              <a:t>26/05/2024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Felipe Maciel Scalco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E006-AA4A-4095-9FCB-DF25B2A394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5810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277D6-AA18-4F32-A392-FC205A142942}" type="datetime1">
              <a:rPr lang="pt-BR" smtClean="0"/>
              <a:t>26/05/2024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Felipe Maciel Scalco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E006-AA4A-4095-9FCB-DF25B2A394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1254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2EAFA-7591-471F-A68D-458258774DD6}" type="datetime1">
              <a:rPr lang="pt-BR" smtClean="0"/>
              <a:t>26/05/2024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Felipe Maciel Scalco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E006-AA4A-4095-9FCB-DF25B2A394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3678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F8874-4F67-4365-8442-4DB600347A27}" type="datetime1">
              <a:rPr lang="pt-BR" smtClean="0"/>
              <a:t>26/05/2024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Felipe Maciel Scalco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E006-AA4A-4095-9FCB-DF25B2A394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6737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4B68F-3ABD-4008-9A3C-53E04B3DC910}" type="datetime1">
              <a:rPr lang="pt-BR" smtClean="0"/>
              <a:t>26/05/2024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Felipe Maciel Scalco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E006-AA4A-4095-9FCB-DF25B2A394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1907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A3C23-9867-440C-B8F7-5974C64AF415}" type="datetime1">
              <a:rPr lang="pt-BR" smtClean="0"/>
              <a:t>26/05/2024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Felipe Maciel Scalco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E006-AA4A-4095-9FCB-DF25B2A394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5640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8A2FF-D2CB-4328-A2C4-41E239D33937}" type="datetime1">
              <a:rPr lang="pt-BR" smtClean="0"/>
              <a:t>26/05/2024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Felipe Maciel Scalco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E006-AA4A-4095-9FCB-DF25B2A394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057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A65FF-A0E6-4AD0-AC52-0576C12E82A4}" type="datetime1">
              <a:rPr lang="pt-BR" smtClean="0"/>
              <a:t>26/05/2024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Felipe Maciel Scalco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E006-AA4A-4095-9FCB-DF25B2A394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6737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A950E-D2DD-4510-8B40-AB7869B454EF}" type="datetime1">
              <a:rPr lang="pt-BR" smtClean="0"/>
              <a:t>26/05/2024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Felipe Maciel Scalco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E006-AA4A-4095-9FCB-DF25B2A394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5917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B83BF1-C9FD-46DE-9F80-E8749E90EBF0}" type="datetime1">
              <a:rPr lang="pt-BR" smtClean="0"/>
              <a:t>26/05/2024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pt-BR"/>
              <a:t>By Felipe Maciel Scalco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D1E006-AA4A-4095-9FCB-DF25B2A394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6027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1832C0C-97D9-11CF-8F0B-7B37989CB0C2}"/>
              </a:ext>
            </a:extLst>
          </p:cNvPr>
          <p:cNvSpPr/>
          <p:nvPr/>
        </p:nvSpPr>
        <p:spPr>
          <a:xfrm>
            <a:off x="0" y="-1"/>
            <a:ext cx="9601200" cy="4061789"/>
          </a:xfrm>
          <a:prstGeom prst="rect">
            <a:avLst/>
          </a:prstGeom>
          <a:gradFill flip="none" rotWithShape="1">
            <a:gsLst>
              <a:gs pos="0">
                <a:srgbClr val="062230"/>
              </a:gs>
              <a:gs pos="50000">
                <a:srgbClr val="030A1A"/>
              </a:gs>
              <a:gs pos="100000">
                <a:srgbClr val="01202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 descr="Carro com fumaça e fogo&#10;&#10;Descrição gerada automaticamente com confiança média">
            <a:extLst>
              <a:ext uri="{FF2B5EF4-FFF2-40B4-BE49-F238E27FC236}">
                <a16:creationId xmlns:a16="http://schemas.microsoft.com/office/drawing/2014/main" id="{54EEAE78-1759-0962-AB63-DDD9904D1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72"/>
          <a:stretch/>
        </p:blipFill>
        <p:spPr>
          <a:xfrm>
            <a:off x="0" y="4061790"/>
            <a:ext cx="9601200" cy="8739809"/>
          </a:xfrm>
          <a:prstGeom prst="rect">
            <a:avLst/>
          </a:prstGeom>
          <a:gradFill>
            <a:gsLst>
              <a:gs pos="0">
                <a:srgbClr val="062230"/>
              </a:gs>
              <a:gs pos="50000">
                <a:srgbClr val="030A1A"/>
              </a:gs>
              <a:gs pos="100000">
                <a:srgbClr val="01202D"/>
              </a:gs>
            </a:gsLst>
            <a:lin ang="5400000" scaled="1"/>
          </a:gradFill>
        </p:spPr>
      </p:pic>
      <p:pic>
        <p:nvPicPr>
          <p:cNvPr id="6" name="Imagem 5" descr="Carro com fumaça e fogo&#10;&#10;Descrição gerada automaticamente com confiança média">
            <a:extLst>
              <a:ext uri="{FF2B5EF4-FFF2-40B4-BE49-F238E27FC236}">
                <a16:creationId xmlns:a16="http://schemas.microsoft.com/office/drawing/2014/main" id="{B85A11A3-15DB-F029-4372-33BA0765DC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28"/>
          <a:stretch/>
        </p:blipFill>
        <p:spPr>
          <a:xfrm>
            <a:off x="0" y="3200400"/>
            <a:ext cx="9601200" cy="861391"/>
          </a:xfrm>
          <a:prstGeom prst="rect">
            <a:avLst/>
          </a:prstGeom>
          <a:noFill/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A4FAE0E-E06E-6166-37F4-61AA9B094BF3}"/>
              </a:ext>
            </a:extLst>
          </p:cNvPr>
          <p:cNvSpPr txBox="1"/>
          <p:nvPr/>
        </p:nvSpPr>
        <p:spPr>
          <a:xfrm>
            <a:off x="1" y="0"/>
            <a:ext cx="9601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Impact" panose="020B0806030902050204" pitchFamily="34" charset="0"/>
              </a:rPr>
              <a:t>Velozes e Flutterosos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07117D0-5282-B48D-4C33-F718C36AA8F5}"/>
              </a:ext>
            </a:extLst>
          </p:cNvPr>
          <p:cNvSpPr txBox="1"/>
          <p:nvPr/>
        </p:nvSpPr>
        <p:spPr>
          <a:xfrm>
            <a:off x="437321" y="1015230"/>
            <a:ext cx="60032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F5B269"/>
                </a:solidFill>
                <a:latin typeface="Arial Narrow" panose="020B0606020202030204" pitchFamily="34" charset="0"/>
              </a:rPr>
              <a:t>Desafio do Código</a:t>
            </a:r>
          </a:p>
        </p:txBody>
      </p:sp>
      <p:sp>
        <p:nvSpPr>
          <p:cNvPr id="11" name="Retângulo: Único Canto Arredondado 10">
            <a:extLst>
              <a:ext uri="{FF2B5EF4-FFF2-40B4-BE49-F238E27FC236}">
                <a16:creationId xmlns:a16="http://schemas.microsoft.com/office/drawing/2014/main" id="{B31334A8-0B2D-6C26-63A5-CB55FF34D14C}"/>
              </a:ext>
            </a:extLst>
          </p:cNvPr>
          <p:cNvSpPr/>
          <p:nvPr/>
        </p:nvSpPr>
        <p:spPr>
          <a:xfrm>
            <a:off x="0" y="11940208"/>
            <a:ext cx="3339548" cy="861391"/>
          </a:xfrm>
          <a:prstGeom prst="round1Rect">
            <a:avLst/>
          </a:prstGeom>
          <a:solidFill>
            <a:srgbClr val="0213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9D4E0C7-46AC-8239-D12C-F1ACD8C43007}"/>
              </a:ext>
            </a:extLst>
          </p:cNvPr>
          <p:cNvSpPr txBox="1"/>
          <p:nvPr/>
        </p:nvSpPr>
        <p:spPr>
          <a:xfrm>
            <a:off x="0" y="12055432"/>
            <a:ext cx="318052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500" b="1" dirty="0">
                <a:solidFill>
                  <a:srgbClr val="BFE6E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Felipe M. Scalco</a:t>
            </a:r>
          </a:p>
        </p:txBody>
      </p:sp>
    </p:spTree>
    <p:extLst>
      <p:ext uri="{BB962C8B-B14F-4D97-AF65-F5344CB8AC3E}">
        <p14:creationId xmlns:p14="http://schemas.microsoft.com/office/powerpoint/2010/main" val="890467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ulo">
            <a:extLst>
              <a:ext uri="{FF2B5EF4-FFF2-40B4-BE49-F238E27FC236}">
                <a16:creationId xmlns:a16="http://schemas.microsoft.com/office/drawing/2014/main" id="{1B673067-3B75-1677-8EF7-E84D3EF84C2B}"/>
              </a:ext>
            </a:extLst>
          </p:cNvPr>
          <p:cNvSpPr txBox="1"/>
          <p:nvPr/>
        </p:nvSpPr>
        <p:spPr>
          <a:xfrm>
            <a:off x="578737" y="645831"/>
            <a:ext cx="65430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Exemplo Prático: Criando um Projeto </a:t>
            </a:r>
            <a:r>
              <a:rPr lang="pt-BR" sz="4000" dirty="0" err="1"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Flutter</a:t>
            </a:r>
            <a:endParaRPr lang="pt-BR" sz="4000" dirty="0">
              <a:latin typeface="+mj-lt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7" name="Subtitulo">
            <a:extLst>
              <a:ext uri="{FF2B5EF4-FFF2-40B4-BE49-F238E27FC236}">
                <a16:creationId xmlns:a16="http://schemas.microsoft.com/office/drawing/2014/main" id="{3EB613E0-6735-F5F1-EBE7-1078581AF085}"/>
              </a:ext>
            </a:extLst>
          </p:cNvPr>
          <p:cNvSpPr txBox="1"/>
          <p:nvPr/>
        </p:nvSpPr>
        <p:spPr>
          <a:xfrm>
            <a:off x="578734" y="1969270"/>
            <a:ext cx="6050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Edição do Código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951FBF07-9870-BC1C-0A1F-5D8415C43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Felipe Maciel Scalco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F2FC87A-74E0-8131-F20C-999032C5B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E006-AA4A-4095-9FCB-DF25B2A394F3}" type="slidenum">
              <a:rPr lang="pt-BR" smtClean="0"/>
              <a:t>10</a:t>
            </a:fld>
            <a:endParaRPr lang="pt-BR"/>
          </a:p>
        </p:txBody>
      </p:sp>
      <p:sp>
        <p:nvSpPr>
          <p:cNvPr id="4" name="Corpo">
            <a:extLst>
              <a:ext uri="{FF2B5EF4-FFF2-40B4-BE49-F238E27FC236}">
                <a16:creationId xmlns:a16="http://schemas.microsoft.com/office/drawing/2014/main" id="{1B5D1E30-98D0-926A-C2E0-7298D88C1E61}"/>
              </a:ext>
            </a:extLst>
          </p:cNvPr>
          <p:cNvSpPr txBox="1"/>
          <p:nvPr/>
        </p:nvSpPr>
        <p:spPr>
          <a:xfrm>
            <a:off x="578734" y="2554045"/>
            <a:ext cx="8195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Abra o projeto em seu IDE e navegue até o arquivo “</a:t>
            </a:r>
            <a:r>
              <a:rPr lang="pt-BR" sz="2400" dirty="0" err="1"/>
              <a:t>lib</a:t>
            </a:r>
            <a:r>
              <a:rPr lang="pt-BR" sz="2400" dirty="0"/>
              <a:t>/</a:t>
            </a:r>
            <a:r>
              <a:rPr lang="pt-BR" sz="2400" dirty="0" err="1"/>
              <a:t>main.dart</a:t>
            </a:r>
            <a:r>
              <a:rPr lang="pt-BR" sz="2400" dirty="0"/>
              <a:t>”. Substitua o código existente pelo seguinte: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45C176B7-85A2-111B-8FD4-7809EC555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4892"/>
            <a:ext cx="9601200" cy="864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184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ulo">
            <a:extLst>
              <a:ext uri="{FF2B5EF4-FFF2-40B4-BE49-F238E27FC236}">
                <a16:creationId xmlns:a16="http://schemas.microsoft.com/office/drawing/2014/main" id="{1B673067-3B75-1677-8EF7-E84D3EF84C2B}"/>
              </a:ext>
            </a:extLst>
          </p:cNvPr>
          <p:cNvSpPr txBox="1"/>
          <p:nvPr/>
        </p:nvSpPr>
        <p:spPr>
          <a:xfrm>
            <a:off x="578737" y="645831"/>
            <a:ext cx="65430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Exemplo Prático: Criando um Projeto </a:t>
            </a:r>
            <a:r>
              <a:rPr lang="pt-BR" sz="4000" dirty="0" err="1"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Flutter</a:t>
            </a:r>
            <a:endParaRPr lang="pt-BR" sz="4000" dirty="0">
              <a:latin typeface="+mj-lt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7" name="Subtitulo">
            <a:extLst>
              <a:ext uri="{FF2B5EF4-FFF2-40B4-BE49-F238E27FC236}">
                <a16:creationId xmlns:a16="http://schemas.microsoft.com/office/drawing/2014/main" id="{3EB613E0-6735-F5F1-EBE7-1078581AF085}"/>
              </a:ext>
            </a:extLst>
          </p:cNvPr>
          <p:cNvSpPr txBox="1"/>
          <p:nvPr/>
        </p:nvSpPr>
        <p:spPr>
          <a:xfrm>
            <a:off x="578734" y="2692544"/>
            <a:ext cx="6050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Execução do código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951FBF07-9870-BC1C-0A1F-5D8415C43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Felipe Maciel Scalco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F2FC87A-74E0-8131-F20C-999032C5B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E006-AA4A-4095-9FCB-DF25B2A394F3}" type="slidenum">
              <a:rPr lang="pt-BR" smtClean="0"/>
              <a:t>11</a:t>
            </a:fld>
            <a:endParaRPr lang="pt-BR"/>
          </a:p>
        </p:txBody>
      </p:sp>
      <p:sp>
        <p:nvSpPr>
          <p:cNvPr id="4" name="Corpo">
            <a:extLst>
              <a:ext uri="{FF2B5EF4-FFF2-40B4-BE49-F238E27FC236}">
                <a16:creationId xmlns:a16="http://schemas.microsoft.com/office/drawing/2014/main" id="{1B5D1E30-98D0-926A-C2E0-7298D88C1E61}"/>
              </a:ext>
            </a:extLst>
          </p:cNvPr>
          <p:cNvSpPr txBox="1"/>
          <p:nvPr/>
        </p:nvSpPr>
        <p:spPr>
          <a:xfrm>
            <a:off x="578734" y="3277319"/>
            <a:ext cx="8195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Utilize o comando “</a:t>
            </a:r>
            <a:r>
              <a:rPr lang="pt-BR" sz="2400" dirty="0" err="1"/>
              <a:t>flutter</a:t>
            </a:r>
            <a:r>
              <a:rPr lang="pt-BR" sz="2400" dirty="0"/>
              <a:t> </a:t>
            </a:r>
            <a:r>
              <a:rPr lang="pt-BR" sz="2400" dirty="0" err="1"/>
              <a:t>run</a:t>
            </a:r>
            <a:r>
              <a:rPr lang="pt-BR" sz="2400" dirty="0"/>
              <a:t>” no terminal, estando na raiz do seu projeto, para compilar e executar o aplicativo no emulador ou dispositivo conectado.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CD9D913-93D0-7C18-B18F-7D54E4F5E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0270" y="5062423"/>
            <a:ext cx="14171046" cy="472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31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59302C9-3F11-4A27-1C97-BD961F88F5D1}"/>
              </a:ext>
            </a:extLst>
          </p:cNvPr>
          <p:cNvSpPr/>
          <p:nvPr/>
        </p:nvSpPr>
        <p:spPr>
          <a:xfrm>
            <a:off x="-1" y="0"/>
            <a:ext cx="9601202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itulo">
            <a:extLst>
              <a:ext uri="{FF2B5EF4-FFF2-40B4-BE49-F238E27FC236}">
                <a16:creationId xmlns:a16="http://schemas.microsoft.com/office/drawing/2014/main" id="{1B673067-3B75-1677-8EF7-E84D3EF84C2B}"/>
              </a:ext>
            </a:extLst>
          </p:cNvPr>
          <p:cNvSpPr txBox="1"/>
          <p:nvPr/>
        </p:nvSpPr>
        <p:spPr>
          <a:xfrm>
            <a:off x="227044" y="1021128"/>
            <a:ext cx="72991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solidFill>
                  <a:schemeClr val="bg1"/>
                </a:solidFill>
                <a:latin typeface="Impact" panose="020B080603090205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Fundamentos do Dart</a:t>
            </a:r>
          </a:p>
        </p:txBody>
      </p:sp>
      <p:sp>
        <p:nvSpPr>
          <p:cNvPr id="3" name="Titulo">
            <a:extLst>
              <a:ext uri="{FF2B5EF4-FFF2-40B4-BE49-F238E27FC236}">
                <a16:creationId xmlns:a16="http://schemas.microsoft.com/office/drawing/2014/main" id="{48B2AD80-EC55-AEEC-00DE-47EF77A1625C}"/>
              </a:ext>
            </a:extLst>
          </p:cNvPr>
          <p:cNvSpPr txBox="1"/>
          <p:nvPr/>
        </p:nvSpPr>
        <p:spPr>
          <a:xfrm>
            <a:off x="2757076" y="5018538"/>
            <a:ext cx="40870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0" dirty="0">
                <a:solidFill>
                  <a:schemeClr val="bg1"/>
                </a:solidFill>
                <a:latin typeface="Impact" panose="020B080603090205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02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9EEE2F5F-C263-C20A-0DD6-313FF0D324CA}"/>
              </a:ext>
            </a:extLst>
          </p:cNvPr>
          <p:cNvCxnSpPr/>
          <p:nvPr/>
        </p:nvCxnSpPr>
        <p:spPr>
          <a:xfrm>
            <a:off x="-1" y="808893"/>
            <a:ext cx="8598877" cy="0"/>
          </a:xfrm>
          <a:prstGeom prst="line">
            <a:avLst/>
          </a:prstGeom>
          <a:ln>
            <a:solidFill>
              <a:srgbClr val="F5B2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CE3C453-ED85-9196-E520-B6A3F3B68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Felipe Maciel Scalco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F684915-DD10-9B72-BFB7-C369228DF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E006-AA4A-4095-9FCB-DF25B2A394F3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8135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rpo">
            <a:extLst>
              <a:ext uri="{FF2B5EF4-FFF2-40B4-BE49-F238E27FC236}">
                <a16:creationId xmlns:a16="http://schemas.microsoft.com/office/drawing/2014/main" id="{289AFE87-02E8-B375-C7AA-9B91CDF57F27}"/>
              </a:ext>
            </a:extLst>
          </p:cNvPr>
          <p:cNvSpPr txBox="1"/>
          <p:nvPr/>
        </p:nvSpPr>
        <p:spPr>
          <a:xfrm>
            <a:off x="578736" y="1727554"/>
            <a:ext cx="81959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O Dart é uma linguagem de programação desenvolvida pela Google, projetada para criar aplicativos robustos e de alto desempenho. Com uma sintaxe limpa e uma estrutura orientada a objetos, o Dart é uma escolha popular para o desenvolvimento de aplicativos web, mobile e até mesmo para servidores. E além de tudo é a linguagem padrão do </a:t>
            </a:r>
            <a:r>
              <a:rPr lang="pt-BR" sz="2400" dirty="0" err="1"/>
              <a:t>Flutter</a:t>
            </a:r>
            <a:r>
              <a:rPr lang="pt-BR" sz="2400" dirty="0"/>
              <a:t>.</a:t>
            </a:r>
          </a:p>
        </p:txBody>
      </p:sp>
      <p:sp>
        <p:nvSpPr>
          <p:cNvPr id="6" name="Titulo">
            <a:extLst>
              <a:ext uri="{FF2B5EF4-FFF2-40B4-BE49-F238E27FC236}">
                <a16:creationId xmlns:a16="http://schemas.microsoft.com/office/drawing/2014/main" id="{1B673067-3B75-1677-8EF7-E84D3EF84C2B}"/>
              </a:ext>
            </a:extLst>
          </p:cNvPr>
          <p:cNvSpPr txBox="1"/>
          <p:nvPr/>
        </p:nvSpPr>
        <p:spPr>
          <a:xfrm>
            <a:off x="578737" y="645831"/>
            <a:ext cx="4404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Introdução ao Dart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951FBF07-9870-BC1C-0A1F-5D8415C43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Felipe Maciel Scalco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F2FC87A-74E0-8131-F20C-999032C5B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E006-AA4A-4095-9FCB-DF25B2A394F3}" type="slidenum">
              <a:rPr lang="pt-BR" smtClean="0"/>
              <a:t>13</a:t>
            </a:fld>
            <a:endParaRPr lang="pt-BR"/>
          </a:p>
        </p:txBody>
      </p:sp>
      <p:pic>
        <p:nvPicPr>
          <p:cNvPr id="5122" name="Picture 2" descr="dart&quot; Icon - Download for free – Iconduck">
            <a:extLst>
              <a:ext uri="{FF2B5EF4-FFF2-40B4-BE49-F238E27FC236}">
                <a16:creationId xmlns:a16="http://schemas.microsoft.com/office/drawing/2014/main" id="{21869DBD-9E1E-E95A-B4A2-F2CCB4332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456" y="4783841"/>
            <a:ext cx="5712287" cy="572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907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ulo">
            <a:extLst>
              <a:ext uri="{FF2B5EF4-FFF2-40B4-BE49-F238E27FC236}">
                <a16:creationId xmlns:a16="http://schemas.microsoft.com/office/drawing/2014/main" id="{1B673067-3B75-1677-8EF7-E84D3EF84C2B}"/>
              </a:ext>
            </a:extLst>
          </p:cNvPr>
          <p:cNvSpPr txBox="1"/>
          <p:nvPr/>
        </p:nvSpPr>
        <p:spPr>
          <a:xfrm>
            <a:off x="578737" y="645831"/>
            <a:ext cx="6543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Sintaxe Básica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951FBF07-9870-BC1C-0A1F-5D8415C43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Felipe Maciel Scalco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F2FC87A-74E0-8131-F20C-999032C5B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E006-AA4A-4095-9FCB-DF25B2A394F3}" type="slidenum">
              <a:rPr lang="pt-BR" smtClean="0"/>
              <a:t>14</a:t>
            </a:fld>
            <a:endParaRPr lang="pt-BR"/>
          </a:p>
        </p:txBody>
      </p:sp>
      <p:sp>
        <p:nvSpPr>
          <p:cNvPr id="4" name="Corpo">
            <a:extLst>
              <a:ext uri="{FF2B5EF4-FFF2-40B4-BE49-F238E27FC236}">
                <a16:creationId xmlns:a16="http://schemas.microsoft.com/office/drawing/2014/main" id="{1B5D1E30-98D0-926A-C2E0-7298D88C1E61}"/>
              </a:ext>
            </a:extLst>
          </p:cNvPr>
          <p:cNvSpPr txBox="1"/>
          <p:nvPr/>
        </p:nvSpPr>
        <p:spPr>
          <a:xfrm>
            <a:off x="578737" y="1562261"/>
            <a:ext cx="8195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Para começar, vamos dar uma olhada em um simples "Olá, Mundo!" em Dart: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AA4B54F-2AD6-C2F5-F1E4-2026AD61C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7450" y="2601802"/>
            <a:ext cx="14516100" cy="4838700"/>
          </a:xfrm>
          <a:prstGeom prst="rect">
            <a:avLst/>
          </a:prstGeom>
        </p:spPr>
      </p:pic>
      <p:sp>
        <p:nvSpPr>
          <p:cNvPr id="5" name="Corpo">
            <a:extLst>
              <a:ext uri="{FF2B5EF4-FFF2-40B4-BE49-F238E27FC236}">
                <a16:creationId xmlns:a16="http://schemas.microsoft.com/office/drawing/2014/main" id="{1E55E3EE-C288-AC79-54B8-9FC3919A68DE}"/>
              </a:ext>
            </a:extLst>
          </p:cNvPr>
          <p:cNvSpPr txBox="1"/>
          <p:nvPr/>
        </p:nvSpPr>
        <p:spPr>
          <a:xfrm>
            <a:off x="578736" y="7689639"/>
            <a:ext cx="8195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Neste exemplo, </a:t>
            </a:r>
            <a:r>
              <a:rPr lang="pt-BR" sz="2400" dirty="0" err="1"/>
              <a:t>void</a:t>
            </a:r>
            <a:r>
              <a:rPr lang="pt-BR" sz="2400" dirty="0"/>
              <a:t> </a:t>
            </a:r>
            <a:r>
              <a:rPr lang="pt-BR" sz="2400" dirty="0" err="1"/>
              <a:t>main</a:t>
            </a:r>
            <a:r>
              <a:rPr lang="pt-BR" sz="2400" dirty="0"/>
              <a:t>() é o ponto de entrada do programa, e print() é uma função que exibe texto no console. Simples, não é?</a:t>
            </a:r>
          </a:p>
        </p:txBody>
      </p:sp>
    </p:spTree>
    <p:extLst>
      <p:ext uri="{BB962C8B-B14F-4D97-AF65-F5344CB8AC3E}">
        <p14:creationId xmlns:p14="http://schemas.microsoft.com/office/powerpoint/2010/main" val="491952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ulo">
            <a:extLst>
              <a:ext uri="{FF2B5EF4-FFF2-40B4-BE49-F238E27FC236}">
                <a16:creationId xmlns:a16="http://schemas.microsoft.com/office/drawing/2014/main" id="{1B673067-3B75-1677-8EF7-E84D3EF84C2B}"/>
              </a:ext>
            </a:extLst>
          </p:cNvPr>
          <p:cNvSpPr txBox="1"/>
          <p:nvPr/>
        </p:nvSpPr>
        <p:spPr>
          <a:xfrm>
            <a:off x="578737" y="645831"/>
            <a:ext cx="6543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Variáveis e Tipos de Dados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951FBF07-9870-BC1C-0A1F-5D8415C43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Felipe Maciel Scalco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F2FC87A-74E0-8131-F20C-999032C5B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E006-AA4A-4095-9FCB-DF25B2A394F3}" type="slidenum">
              <a:rPr lang="pt-BR" smtClean="0"/>
              <a:t>15</a:t>
            </a:fld>
            <a:endParaRPr lang="pt-BR"/>
          </a:p>
        </p:txBody>
      </p:sp>
      <p:sp>
        <p:nvSpPr>
          <p:cNvPr id="4" name="Corpo">
            <a:extLst>
              <a:ext uri="{FF2B5EF4-FFF2-40B4-BE49-F238E27FC236}">
                <a16:creationId xmlns:a16="http://schemas.microsoft.com/office/drawing/2014/main" id="{1B5D1E30-98D0-926A-C2E0-7298D88C1E61}"/>
              </a:ext>
            </a:extLst>
          </p:cNvPr>
          <p:cNvSpPr txBox="1"/>
          <p:nvPr/>
        </p:nvSpPr>
        <p:spPr>
          <a:xfrm>
            <a:off x="578737" y="1562261"/>
            <a:ext cx="8195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Em Dart, você pode declarar variáveis usando var, </a:t>
            </a:r>
            <a:r>
              <a:rPr lang="pt-BR" sz="2400" dirty="0" err="1"/>
              <a:t>dynamic</a:t>
            </a:r>
            <a:r>
              <a:rPr lang="pt-BR" sz="2400" dirty="0"/>
              <a:t> ou especificando o tipo. Por exemplo:</a:t>
            </a:r>
          </a:p>
        </p:txBody>
      </p:sp>
      <p:sp>
        <p:nvSpPr>
          <p:cNvPr id="5" name="Corpo">
            <a:extLst>
              <a:ext uri="{FF2B5EF4-FFF2-40B4-BE49-F238E27FC236}">
                <a16:creationId xmlns:a16="http://schemas.microsoft.com/office/drawing/2014/main" id="{1E55E3EE-C288-AC79-54B8-9FC3919A68DE}"/>
              </a:ext>
            </a:extLst>
          </p:cNvPr>
          <p:cNvSpPr txBox="1"/>
          <p:nvPr/>
        </p:nvSpPr>
        <p:spPr>
          <a:xfrm>
            <a:off x="578736" y="8190742"/>
            <a:ext cx="81959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Aqui, temos variáveis para armazenar o nome, sobrenome, idade, altura e se a pessoa é um programador. Dart é uma linguagem </a:t>
            </a:r>
            <a:r>
              <a:rPr lang="pt-BR" sz="2400" dirty="0" err="1"/>
              <a:t>tipada</a:t>
            </a:r>
            <a:r>
              <a:rPr lang="pt-BR" sz="2400" dirty="0"/>
              <a:t>, o que significa que você pode especificar o tipo das variáveis, mas também possui inferência de tipos.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B455BF1-CCC8-9225-E9F4-966625939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86321"/>
            <a:ext cx="96012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39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ulo">
            <a:extLst>
              <a:ext uri="{FF2B5EF4-FFF2-40B4-BE49-F238E27FC236}">
                <a16:creationId xmlns:a16="http://schemas.microsoft.com/office/drawing/2014/main" id="{1B673067-3B75-1677-8EF7-E84D3EF84C2B}"/>
              </a:ext>
            </a:extLst>
          </p:cNvPr>
          <p:cNvSpPr txBox="1"/>
          <p:nvPr/>
        </p:nvSpPr>
        <p:spPr>
          <a:xfrm>
            <a:off x="578737" y="645831"/>
            <a:ext cx="6543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Estruturas de Controle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951FBF07-9870-BC1C-0A1F-5D8415C43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Felipe Maciel Scalco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F2FC87A-74E0-8131-F20C-999032C5B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E006-AA4A-4095-9FCB-DF25B2A394F3}" type="slidenum">
              <a:rPr lang="pt-BR" smtClean="0"/>
              <a:t>16</a:t>
            </a:fld>
            <a:endParaRPr lang="pt-BR"/>
          </a:p>
        </p:txBody>
      </p:sp>
      <p:sp>
        <p:nvSpPr>
          <p:cNvPr id="4" name="Corpo">
            <a:extLst>
              <a:ext uri="{FF2B5EF4-FFF2-40B4-BE49-F238E27FC236}">
                <a16:creationId xmlns:a16="http://schemas.microsoft.com/office/drawing/2014/main" id="{1B5D1E30-98D0-926A-C2E0-7298D88C1E61}"/>
              </a:ext>
            </a:extLst>
          </p:cNvPr>
          <p:cNvSpPr txBox="1"/>
          <p:nvPr/>
        </p:nvSpPr>
        <p:spPr>
          <a:xfrm>
            <a:off x="578737" y="1562261"/>
            <a:ext cx="8195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As estruturas de controle em Dart são semelhantes a outras linguagens de programação. Aqui está um exemplo de um loop for:</a:t>
            </a:r>
          </a:p>
        </p:txBody>
      </p:sp>
      <p:sp>
        <p:nvSpPr>
          <p:cNvPr id="5" name="Corpo">
            <a:extLst>
              <a:ext uri="{FF2B5EF4-FFF2-40B4-BE49-F238E27FC236}">
                <a16:creationId xmlns:a16="http://schemas.microsoft.com/office/drawing/2014/main" id="{1E55E3EE-C288-AC79-54B8-9FC3919A68DE}"/>
              </a:ext>
            </a:extLst>
          </p:cNvPr>
          <p:cNvSpPr txBox="1"/>
          <p:nvPr/>
        </p:nvSpPr>
        <p:spPr>
          <a:xfrm>
            <a:off x="578736" y="8190742"/>
            <a:ext cx="8195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Este loop imprimirá os números de 0 a 4 no console.</a:t>
            </a:r>
          </a:p>
          <a:p>
            <a:pPr algn="just"/>
            <a:endParaRPr lang="pt-BR" sz="24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B59F205-0A15-CDBA-4315-1F1B3BB36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05790"/>
            <a:ext cx="96012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65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ulo">
            <a:extLst>
              <a:ext uri="{FF2B5EF4-FFF2-40B4-BE49-F238E27FC236}">
                <a16:creationId xmlns:a16="http://schemas.microsoft.com/office/drawing/2014/main" id="{1B673067-3B75-1677-8EF7-E84D3EF84C2B}"/>
              </a:ext>
            </a:extLst>
          </p:cNvPr>
          <p:cNvSpPr txBox="1"/>
          <p:nvPr/>
        </p:nvSpPr>
        <p:spPr>
          <a:xfrm>
            <a:off x="578737" y="645831"/>
            <a:ext cx="6543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Funções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951FBF07-9870-BC1C-0A1F-5D8415C43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Felipe Maciel Scalco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F2FC87A-74E0-8131-F20C-999032C5B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E006-AA4A-4095-9FCB-DF25B2A394F3}" type="slidenum">
              <a:rPr lang="pt-BR" smtClean="0"/>
              <a:t>17</a:t>
            </a:fld>
            <a:endParaRPr lang="pt-BR"/>
          </a:p>
        </p:txBody>
      </p:sp>
      <p:sp>
        <p:nvSpPr>
          <p:cNvPr id="4" name="Corpo">
            <a:extLst>
              <a:ext uri="{FF2B5EF4-FFF2-40B4-BE49-F238E27FC236}">
                <a16:creationId xmlns:a16="http://schemas.microsoft.com/office/drawing/2014/main" id="{1B5D1E30-98D0-926A-C2E0-7298D88C1E61}"/>
              </a:ext>
            </a:extLst>
          </p:cNvPr>
          <p:cNvSpPr txBox="1"/>
          <p:nvPr/>
        </p:nvSpPr>
        <p:spPr>
          <a:xfrm>
            <a:off x="578737" y="1562261"/>
            <a:ext cx="81959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As funções em Dart são declaradas usando a palavra-chave </a:t>
            </a:r>
            <a:r>
              <a:rPr lang="pt-BR" sz="2400" dirty="0" err="1"/>
              <a:t>void</a:t>
            </a:r>
            <a:r>
              <a:rPr lang="pt-BR" sz="2400" dirty="0"/>
              <a:t> para funções que não retornam valor ou especificando o tipo de retorno para funções que retornam algo. Veja um exemplo:</a:t>
            </a:r>
          </a:p>
        </p:txBody>
      </p:sp>
      <p:sp>
        <p:nvSpPr>
          <p:cNvPr id="5" name="Corpo">
            <a:extLst>
              <a:ext uri="{FF2B5EF4-FFF2-40B4-BE49-F238E27FC236}">
                <a16:creationId xmlns:a16="http://schemas.microsoft.com/office/drawing/2014/main" id="{1E55E3EE-C288-AC79-54B8-9FC3919A68DE}"/>
              </a:ext>
            </a:extLst>
          </p:cNvPr>
          <p:cNvSpPr txBox="1"/>
          <p:nvPr/>
        </p:nvSpPr>
        <p:spPr>
          <a:xfrm>
            <a:off x="578736" y="8190742"/>
            <a:ext cx="8195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Esta função soma aceita dois parâmetros inteiros e retorna sua soma.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BD73C9B-AAF2-9DE2-04BA-199A03618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20101"/>
            <a:ext cx="96012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684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ulo">
            <a:extLst>
              <a:ext uri="{FF2B5EF4-FFF2-40B4-BE49-F238E27FC236}">
                <a16:creationId xmlns:a16="http://schemas.microsoft.com/office/drawing/2014/main" id="{1B673067-3B75-1677-8EF7-E84D3EF84C2B}"/>
              </a:ext>
            </a:extLst>
          </p:cNvPr>
          <p:cNvSpPr txBox="1"/>
          <p:nvPr/>
        </p:nvSpPr>
        <p:spPr>
          <a:xfrm>
            <a:off x="578737" y="645831"/>
            <a:ext cx="6543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Classes e Objetos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951FBF07-9870-BC1C-0A1F-5D8415C43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Felipe Maciel Scalco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F2FC87A-74E0-8131-F20C-999032C5B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E006-AA4A-4095-9FCB-DF25B2A394F3}" type="slidenum">
              <a:rPr lang="pt-BR" smtClean="0"/>
              <a:t>18</a:t>
            </a:fld>
            <a:endParaRPr lang="pt-BR"/>
          </a:p>
        </p:txBody>
      </p:sp>
      <p:sp>
        <p:nvSpPr>
          <p:cNvPr id="4" name="Corpo">
            <a:extLst>
              <a:ext uri="{FF2B5EF4-FFF2-40B4-BE49-F238E27FC236}">
                <a16:creationId xmlns:a16="http://schemas.microsoft.com/office/drawing/2014/main" id="{1B5D1E30-98D0-926A-C2E0-7298D88C1E61}"/>
              </a:ext>
            </a:extLst>
          </p:cNvPr>
          <p:cNvSpPr txBox="1"/>
          <p:nvPr/>
        </p:nvSpPr>
        <p:spPr>
          <a:xfrm>
            <a:off x="578737" y="1562261"/>
            <a:ext cx="8195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Dart é uma linguagem orientada a objetos, o que significa que você pode criar classes e instanciar objetos a partir delas. Aqui está um exemplo:</a:t>
            </a:r>
          </a:p>
        </p:txBody>
      </p:sp>
      <p:sp>
        <p:nvSpPr>
          <p:cNvPr id="5" name="Corpo">
            <a:extLst>
              <a:ext uri="{FF2B5EF4-FFF2-40B4-BE49-F238E27FC236}">
                <a16:creationId xmlns:a16="http://schemas.microsoft.com/office/drawing/2014/main" id="{1E55E3EE-C288-AC79-54B8-9FC3919A68DE}"/>
              </a:ext>
            </a:extLst>
          </p:cNvPr>
          <p:cNvSpPr txBox="1"/>
          <p:nvPr/>
        </p:nvSpPr>
        <p:spPr>
          <a:xfrm>
            <a:off x="578736" y="9570173"/>
            <a:ext cx="8195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Neste exemplo, criamos uma classe Pessoa com dois atributos e um método </a:t>
            </a:r>
            <a:r>
              <a:rPr lang="pt-BR" sz="2400" dirty="0" err="1"/>
              <a:t>saudacao</a:t>
            </a:r>
            <a:r>
              <a:rPr lang="pt-BR" sz="2400" dirty="0"/>
              <a:t> para cumprimentar a pessoa.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7FC6714-325D-355A-7238-C6C02DE62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47" y="2915781"/>
            <a:ext cx="8967705" cy="597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720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59302C9-3F11-4A27-1C97-BD961F88F5D1}"/>
              </a:ext>
            </a:extLst>
          </p:cNvPr>
          <p:cNvSpPr/>
          <p:nvPr/>
        </p:nvSpPr>
        <p:spPr>
          <a:xfrm>
            <a:off x="-1" y="0"/>
            <a:ext cx="9601202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itulo">
            <a:extLst>
              <a:ext uri="{FF2B5EF4-FFF2-40B4-BE49-F238E27FC236}">
                <a16:creationId xmlns:a16="http://schemas.microsoft.com/office/drawing/2014/main" id="{1B673067-3B75-1677-8EF7-E84D3EF84C2B}"/>
              </a:ext>
            </a:extLst>
          </p:cNvPr>
          <p:cNvSpPr txBox="1"/>
          <p:nvPr/>
        </p:nvSpPr>
        <p:spPr>
          <a:xfrm>
            <a:off x="227044" y="1021128"/>
            <a:ext cx="72991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solidFill>
                  <a:schemeClr val="bg1"/>
                </a:solidFill>
                <a:latin typeface="Impact" panose="020B080603090205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Widgets e Layouts Básicos</a:t>
            </a:r>
          </a:p>
        </p:txBody>
      </p:sp>
      <p:sp>
        <p:nvSpPr>
          <p:cNvPr id="3" name="Titulo">
            <a:extLst>
              <a:ext uri="{FF2B5EF4-FFF2-40B4-BE49-F238E27FC236}">
                <a16:creationId xmlns:a16="http://schemas.microsoft.com/office/drawing/2014/main" id="{48B2AD80-EC55-AEEC-00DE-47EF77A1625C}"/>
              </a:ext>
            </a:extLst>
          </p:cNvPr>
          <p:cNvSpPr txBox="1"/>
          <p:nvPr/>
        </p:nvSpPr>
        <p:spPr>
          <a:xfrm>
            <a:off x="2757076" y="5018538"/>
            <a:ext cx="40870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0" dirty="0">
                <a:solidFill>
                  <a:schemeClr val="bg1"/>
                </a:solidFill>
                <a:latin typeface="Impact" panose="020B080603090205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03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9EEE2F5F-C263-C20A-0DD6-313FF0D324CA}"/>
              </a:ext>
            </a:extLst>
          </p:cNvPr>
          <p:cNvCxnSpPr/>
          <p:nvPr/>
        </p:nvCxnSpPr>
        <p:spPr>
          <a:xfrm>
            <a:off x="-1" y="808893"/>
            <a:ext cx="8598877" cy="0"/>
          </a:xfrm>
          <a:prstGeom prst="line">
            <a:avLst/>
          </a:prstGeom>
          <a:ln>
            <a:solidFill>
              <a:srgbClr val="F5B2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639AA23-0065-9048-AA05-CD78B34EF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Felipe Maciel Scalco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0837E4C-27A1-3FD0-906D-B708D2620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E006-AA4A-4095-9FCB-DF25B2A394F3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6742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59302C9-3F11-4A27-1C97-BD961F88F5D1}"/>
              </a:ext>
            </a:extLst>
          </p:cNvPr>
          <p:cNvSpPr/>
          <p:nvPr/>
        </p:nvSpPr>
        <p:spPr>
          <a:xfrm>
            <a:off x="-1" y="0"/>
            <a:ext cx="9601202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itulo">
            <a:extLst>
              <a:ext uri="{FF2B5EF4-FFF2-40B4-BE49-F238E27FC236}">
                <a16:creationId xmlns:a16="http://schemas.microsoft.com/office/drawing/2014/main" id="{1B673067-3B75-1677-8EF7-E84D3EF84C2B}"/>
              </a:ext>
            </a:extLst>
          </p:cNvPr>
          <p:cNvSpPr txBox="1"/>
          <p:nvPr/>
        </p:nvSpPr>
        <p:spPr>
          <a:xfrm>
            <a:off x="227044" y="1021128"/>
            <a:ext cx="72991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solidFill>
                  <a:schemeClr val="bg1"/>
                </a:solidFill>
                <a:latin typeface="Impact" panose="020B080603090205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Fundamentos do </a:t>
            </a:r>
            <a:r>
              <a:rPr lang="pt-BR" sz="8000" dirty="0" err="1">
                <a:solidFill>
                  <a:schemeClr val="bg1"/>
                </a:solidFill>
                <a:latin typeface="Impact" panose="020B080603090205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Flutter</a:t>
            </a:r>
            <a:endParaRPr lang="pt-BR" sz="8000" dirty="0">
              <a:solidFill>
                <a:schemeClr val="bg1"/>
              </a:solidFill>
              <a:latin typeface="Impact" panose="020B080603090205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3" name="Titulo">
            <a:extLst>
              <a:ext uri="{FF2B5EF4-FFF2-40B4-BE49-F238E27FC236}">
                <a16:creationId xmlns:a16="http://schemas.microsoft.com/office/drawing/2014/main" id="{48B2AD80-EC55-AEEC-00DE-47EF77A1625C}"/>
              </a:ext>
            </a:extLst>
          </p:cNvPr>
          <p:cNvSpPr txBox="1"/>
          <p:nvPr/>
        </p:nvSpPr>
        <p:spPr>
          <a:xfrm>
            <a:off x="2757076" y="5018538"/>
            <a:ext cx="40870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0" dirty="0">
                <a:solidFill>
                  <a:schemeClr val="bg1"/>
                </a:solidFill>
                <a:latin typeface="Impact" panose="020B080603090205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00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9EEE2F5F-C263-C20A-0DD6-313FF0D324CA}"/>
              </a:ext>
            </a:extLst>
          </p:cNvPr>
          <p:cNvCxnSpPr/>
          <p:nvPr/>
        </p:nvCxnSpPr>
        <p:spPr>
          <a:xfrm>
            <a:off x="-1" y="808893"/>
            <a:ext cx="8598877" cy="0"/>
          </a:xfrm>
          <a:prstGeom prst="line">
            <a:avLst/>
          </a:prstGeom>
          <a:ln>
            <a:solidFill>
              <a:srgbClr val="F5B2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D21A95DB-15CA-4549-83A4-F0EC149F2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Felipe Maciel Scalco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EE3F5A40-1360-B2AE-2234-E456AF7E9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E006-AA4A-4095-9FCB-DF25B2A394F3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1283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rpo">
            <a:extLst>
              <a:ext uri="{FF2B5EF4-FFF2-40B4-BE49-F238E27FC236}">
                <a16:creationId xmlns:a16="http://schemas.microsoft.com/office/drawing/2014/main" id="{289AFE87-02E8-B375-C7AA-9B91CDF57F27}"/>
              </a:ext>
            </a:extLst>
          </p:cNvPr>
          <p:cNvSpPr txBox="1"/>
          <p:nvPr/>
        </p:nvSpPr>
        <p:spPr>
          <a:xfrm>
            <a:off x="578737" y="2162701"/>
            <a:ext cx="819598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Os widgets são os componentes básicos de qualquer aplicativo </a:t>
            </a:r>
            <a:r>
              <a:rPr lang="pt-BR" sz="2400" dirty="0" err="1"/>
              <a:t>Flutter</a:t>
            </a:r>
            <a:r>
              <a:rPr lang="pt-BR" sz="2400" dirty="0"/>
              <a:t>, sendo responsáveis por tudo o que é exibido na tela. Eles variam desde botões simples até elementos mais complexos, como listas roláveis e gráficos interativos. Aqui estão alguns dos widgets mais comuns que você encontrará:</a:t>
            </a:r>
          </a:p>
          <a:p>
            <a:pPr algn="just"/>
            <a:endParaRPr lang="pt-BR" sz="2400" dirty="0"/>
          </a:p>
          <a:p>
            <a:pPr marL="457200" indent="-457200" algn="just">
              <a:buFont typeface="+mj-lt"/>
              <a:buAutoNum type="arabicPeriod"/>
            </a:pPr>
            <a:r>
              <a:rPr lang="pt-BR" sz="2400" dirty="0" err="1"/>
              <a:t>MaterialApp</a:t>
            </a:r>
            <a:r>
              <a:rPr lang="pt-BR" sz="2400" dirty="0"/>
              <a:t>: O Contêiner Global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2400" dirty="0" err="1"/>
              <a:t>Text</a:t>
            </a:r>
            <a:r>
              <a:rPr lang="pt-BR" sz="2400" dirty="0"/>
              <a:t>: Exibindo Texto na Tela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2400" dirty="0" err="1"/>
              <a:t>RaisedButton</a:t>
            </a:r>
            <a:r>
              <a:rPr lang="pt-BR" sz="2400" dirty="0"/>
              <a:t>: Botões Interativos</a:t>
            </a:r>
          </a:p>
        </p:txBody>
      </p:sp>
      <p:sp>
        <p:nvSpPr>
          <p:cNvPr id="6" name="Titulo">
            <a:extLst>
              <a:ext uri="{FF2B5EF4-FFF2-40B4-BE49-F238E27FC236}">
                <a16:creationId xmlns:a16="http://schemas.microsoft.com/office/drawing/2014/main" id="{1B673067-3B75-1677-8EF7-E84D3EF84C2B}"/>
              </a:ext>
            </a:extLst>
          </p:cNvPr>
          <p:cNvSpPr txBox="1"/>
          <p:nvPr/>
        </p:nvSpPr>
        <p:spPr>
          <a:xfrm>
            <a:off x="578737" y="645831"/>
            <a:ext cx="74046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Widgets: A Essência da Interface do Usuário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951FBF07-9870-BC1C-0A1F-5D8415C43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Felipe Maciel Scalco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F2FC87A-74E0-8131-F20C-999032C5B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E006-AA4A-4095-9FCB-DF25B2A394F3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7893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rpo">
            <a:extLst>
              <a:ext uri="{FF2B5EF4-FFF2-40B4-BE49-F238E27FC236}">
                <a16:creationId xmlns:a16="http://schemas.microsoft.com/office/drawing/2014/main" id="{289AFE87-02E8-B375-C7AA-9B91CDF57F27}"/>
              </a:ext>
            </a:extLst>
          </p:cNvPr>
          <p:cNvSpPr txBox="1"/>
          <p:nvPr/>
        </p:nvSpPr>
        <p:spPr>
          <a:xfrm>
            <a:off x="578737" y="2155880"/>
            <a:ext cx="81959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O </a:t>
            </a:r>
            <a:r>
              <a:rPr lang="pt-BR" sz="2400" dirty="0" err="1"/>
              <a:t>MaterialApp</a:t>
            </a:r>
            <a:r>
              <a:rPr lang="pt-BR" sz="2400" dirty="0"/>
              <a:t> é o widget que define o esqueleto básico de um aplicativo </a:t>
            </a:r>
            <a:r>
              <a:rPr lang="pt-BR" sz="2400" dirty="0" err="1"/>
              <a:t>Flutter</a:t>
            </a:r>
            <a:r>
              <a:rPr lang="pt-BR" sz="2400" dirty="0"/>
              <a:t>. Ele configura aspectos importantes, como a barra de título, a navegação e o tema global do aplicativo. Veja um exemplo básico:</a:t>
            </a:r>
          </a:p>
        </p:txBody>
      </p:sp>
      <p:sp>
        <p:nvSpPr>
          <p:cNvPr id="6" name="Titulo">
            <a:extLst>
              <a:ext uri="{FF2B5EF4-FFF2-40B4-BE49-F238E27FC236}">
                <a16:creationId xmlns:a16="http://schemas.microsoft.com/office/drawing/2014/main" id="{1B673067-3B75-1677-8EF7-E84D3EF84C2B}"/>
              </a:ext>
            </a:extLst>
          </p:cNvPr>
          <p:cNvSpPr txBox="1"/>
          <p:nvPr/>
        </p:nvSpPr>
        <p:spPr>
          <a:xfrm>
            <a:off x="578737" y="1366785"/>
            <a:ext cx="7404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err="1"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MaterialApp</a:t>
            </a:r>
            <a:r>
              <a:rPr lang="pt-BR" sz="3200" dirty="0"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: O Contêiner Global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951FBF07-9870-BC1C-0A1F-5D8415C43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Felipe Maciel Scalco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F2FC87A-74E0-8131-F20C-999032C5B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E006-AA4A-4095-9FCB-DF25B2A394F3}" type="slidenum">
              <a:rPr lang="pt-BR" smtClean="0"/>
              <a:t>21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8017B51-AC03-D93A-75F5-C4A658444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31323"/>
            <a:ext cx="9601200" cy="6400800"/>
          </a:xfrm>
          <a:prstGeom prst="rect">
            <a:avLst/>
          </a:prstGeom>
        </p:spPr>
      </p:pic>
      <p:sp>
        <p:nvSpPr>
          <p:cNvPr id="11" name="Titulo">
            <a:extLst>
              <a:ext uri="{FF2B5EF4-FFF2-40B4-BE49-F238E27FC236}">
                <a16:creationId xmlns:a16="http://schemas.microsoft.com/office/drawing/2014/main" id="{7C8F8F83-014C-DA4B-773B-3EC0980C711A}"/>
              </a:ext>
            </a:extLst>
          </p:cNvPr>
          <p:cNvSpPr txBox="1"/>
          <p:nvPr/>
        </p:nvSpPr>
        <p:spPr>
          <a:xfrm>
            <a:off x="578737" y="454579"/>
            <a:ext cx="7404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Widgets</a:t>
            </a:r>
          </a:p>
        </p:txBody>
      </p:sp>
    </p:spTree>
    <p:extLst>
      <p:ext uri="{BB962C8B-B14F-4D97-AF65-F5344CB8AC3E}">
        <p14:creationId xmlns:p14="http://schemas.microsoft.com/office/powerpoint/2010/main" val="40546950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rpo">
            <a:extLst>
              <a:ext uri="{FF2B5EF4-FFF2-40B4-BE49-F238E27FC236}">
                <a16:creationId xmlns:a16="http://schemas.microsoft.com/office/drawing/2014/main" id="{289AFE87-02E8-B375-C7AA-9B91CDF57F27}"/>
              </a:ext>
            </a:extLst>
          </p:cNvPr>
          <p:cNvSpPr txBox="1"/>
          <p:nvPr/>
        </p:nvSpPr>
        <p:spPr>
          <a:xfrm>
            <a:off x="578737" y="2412245"/>
            <a:ext cx="8195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O widget </a:t>
            </a:r>
            <a:r>
              <a:rPr lang="pt-BR" sz="2400" dirty="0" err="1"/>
              <a:t>Text</a:t>
            </a:r>
            <a:r>
              <a:rPr lang="pt-BR" sz="2400" dirty="0"/>
              <a:t> é usado para exibir texto na tela. Ele pode ser personalizado com diferentes estilos de fonte, tamanhos e cores. Aqui está um exemplo simples:</a:t>
            </a:r>
          </a:p>
        </p:txBody>
      </p:sp>
      <p:sp>
        <p:nvSpPr>
          <p:cNvPr id="6" name="Titulo">
            <a:extLst>
              <a:ext uri="{FF2B5EF4-FFF2-40B4-BE49-F238E27FC236}">
                <a16:creationId xmlns:a16="http://schemas.microsoft.com/office/drawing/2014/main" id="{1B673067-3B75-1677-8EF7-E84D3EF84C2B}"/>
              </a:ext>
            </a:extLst>
          </p:cNvPr>
          <p:cNvSpPr txBox="1"/>
          <p:nvPr/>
        </p:nvSpPr>
        <p:spPr>
          <a:xfrm>
            <a:off x="578737" y="1747993"/>
            <a:ext cx="7404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err="1"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Text</a:t>
            </a:r>
            <a:r>
              <a:rPr lang="pt-BR" sz="3200" dirty="0"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: Exibindo Texto na Tela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951FBF07-9870-BC1C-0A1F-5D8415C43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Felipe Maciel Scalco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F2FC87A-74E0-8131-F20C-999032C5B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E006-AA4A-4095-9FCB-DF25B2A394F3}" type="slidenum">
              <a:rPr lang="pt-BR" smtClean="0"/>
              <a:t>22</a:t>
            </a:fld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1FA4631-3A38-DF22-19A6-749BB6774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3152"/>
            <a:ext cx="9601200" cy="5486400"/>
          </a:xfrm>
          <a:prstGeom prst="rect">
            <a:avLst/>
          </a:prstGeom>
        </p:spPr>
      </p:pic>
      <p:sp>
        <p:nvSpPr>
          <p:cNvPr id="11" name="Titulo">
            <a:extLst>
              <a:ext uri="{FF2B5EF4-FFF2-40B4-BE49-F238E27FC236}">
                <a16:creationId xmlns:a16="http://schemas.microsoft.com/office/drawing/2014/main" id="{C2A5BFD4-67F4-BBA6-5789-87304F793ACA}"/>
              </a:ext>
            </a:extLst>
          </p:cNvPr>
          <p:cNvSpPr txBox="1"/>
          <p:nvPr/>
        </p:nvSpPr>
        <p:spPr>
          <a:xfrm>
            <a:off x="578737" y="454579"/>
            <a:ext cx="7404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Widgets</a:t>
            </a:r>
          </a:p>
        </p:txBody>
      </p:sp>
    </p:spTree>
    <p:extLst>
      <p:ext uri="{BB962C8B-B14F-4D97-AF65-F5344CB8AC3E}">
        <p14:creationId xmlns:p14="http://schemas.microsoft.com/office/powerpoint/2010/main" val="1951944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rpo">
            <a:extLst>
              <a:ext uri="{FF2B5EF4-FFF2-40B4-BE49-F238E27FC236}">
                <a16:creationId xmlns:a16="http://schemas.microsoft.com/office/drawing/2014/main" id="{289AFE87-02E8-B375-C7AA-9B91CDF57F27}"/>
              </a:ext>
            </a:extLst>
          </p:cNvPr>
          <p:cNvSpPr txBox="1"/>
          <p:nvPr/>
        </p:nvSpPr>
        <p:spPr>
          <a:xfrm>
            <a:off x="578737" y="2411336"/>
            <a:ext cx="81959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O </a:t>
            </a:r>
            <a:r>
              <a:rPr lang="pt-BR" sz="2400" dirty="0" err="1"/>
              <a:t>RaisedButton</a:t>
            </a:r>
            <a:r>
              <a:rPr lang="pt-BR" sz="2400" dirty="0"/>
              <a:t> é um widget que cria um botão com uma superfície elevada quando pressionado. É frequentemente usado para interações do usuário, como enviar formulários ou acionar ações. Veja como implementar um:</a:t>
            </a:r>
          </a:p>
        </p:txBody>
      </p:sp>
      <p:sp>
        <p:nvSpPr>
          <p:cNvPr id="6" name="Titulo">
            <a:extLst>
              <a:ext uri="{FF2B5EF4-FFF2-40B4-BE49-F238E27FC236}">
                <a16:creationId xmlns:a16="http://schemas.microsoft.com/office/drawing/2014/main" id="{1B673067-3B75-1677-8EF7-E84D3EF84C2B}"/>
              </a:ext>
            </a:extLst>
          </p:cNvPr>
          <p:cNvSpPr txBox="1"/>
          <p:nvPr/>
        </p:nvSpPr>
        <p:spPr>
          <a:xfrm>
            <a:off x="578737" y="1704621"/>
            <a:ext cx="7404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err="1"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RaisedButton</a:t>
            </a:r>
            <a:r>
              <a:rPr lang="pt-BR" sz="3200" dirty="0"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: Botões Interativos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951FBF07-9870-BC1C-0A1F-5D8415C43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Felipe Maciel Scalco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F2FC87A-74E0-8131-F20C-999032C5B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E006-AA4A-4095-9FCB-DF25B2A394F3}" type="slidenum">
              <a:rPr lang="pt-BR" smtClean="0"/>
              <a:t>23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F69900A-414A-308E-9B12-AA7191645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6959" y="3239992"/>
            <a:ext cx="11535118" cy="6591496"/>
          </a:xfrm>
          <a:prstGeom prst="rect">
            <a:avLst/>
          </a:prstGeom>
        </p:spPr>
      </p:pic>
      <p:sp>
        <p:nvSpPr>
          <p:cNvPr id="8" name="Titulo">
            <a:extLst>
              <a:ext uri="{FF2B5EF4-FFF2-40B4-BE49-F238E27FC236}">
                <a16:creationId xmlns:a16="http://schemas.microsoft.com/office/drawing/2014/main" id="{FB037022-3EE1-D0BC-919E-05A62A9798A2}"/>
              </a:ext>
            </a:extLst>
          </p:cNvPr>
          <p:cNvSpPr txBox="1"/>
          <p:nvPr/>
        </p:nvSpPr>
        <p:spPr>
          <a:xfrm>
            <a:off x="578737" y="454579"/>
            <a:ext cx="7404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Widgets</a:t>
            </a:r>
          </a:p>
        </p:txBody>
      </p:sp>
    </p:spTree>
    <p:extLst>
      <p:ext uri="{BB962C8B-B14F-4D97-AF65-F5344CB8AC3E}">
        <p14:creationId xmlns:p14="http://schemas.microsoft.com/office/powerpoint/2010/main" val="2701321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rpo">
            <a:extLst>
              <a:ext uri="{FF2B5EF4-FFF2-40B4-BE49-F238E27FC236}">
                <a16:creationId xmlns:a16="http://schemas.microsoft.com/office/drawing/2014/main" id="{289AFE87-02E8-B375-C7AA-9B91CDF57F27}"/>
              </a:ext>
            </a:extLst>
          </p:cNvPr>
          <p:cNvSpPr txBox="1"/>
          <p:nvPr/>
        </p:nvSpPr>
        <p:spPr>
          <a:xfrm>
            <a:off x="578737" y="2162701"/>
            <a:ext cx="81959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Os layouts em </a:t>
            </a:r>
            <a:r>
              <a:rPr lang="pt-BR" sz="2400" dirty="0" err="1"/>
              <a:t>Flutter</a:t>
            </a:r>
            <a:r>
              <a:rPr lang="pt-BR" sz="2400" dirty="0"/>
              <a:t> determinam como os widgets são organizados e exibidos na tela. Eles permitem criar interfaces de usuário flexíveis e responsivas, adaptáveis a diferentes tamanhos de tela e orientações. Aqui estão alguns layouts básicos:</a:t>
            </a:r>
          </a:p>
          <a:p>
            <a:pPr algn="just"/>
            <a:endParaRPr lang="pt-BR" sz="2400" dirty="0"/>
          </a:p>
          <a:p>
            <a:pPr marL="457200" indent="-457200" algn="just">
              <a:buFont typeface="+mj-lt"/>
              <a:buAutoNum type="arabicPeriod"/>
            </a:pPr>
            <a:r>
              <a:rPr lang="pt-BR" sz="2400" dirty="0" err="1"/>
              <a:t>Column</a:t>
            </a:r>
            <a:r>
              <a:rPr lang="pt-BR" sz="2400" dirty="0"/>
              <a:t>: Organização Vertical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2400" dirty="0"/>
              <a:t>Row: Organização Horizontal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2400" dirty="0"/>
              <a:t>Container: Controle Total</a:t>
            </a:r>
          </a:p>
        </p:txBody>
      </p:sp>
      <p:sp>
        <p:nvSpPr>
          <p:cNvPr id="6" name="Titulo">
            <a:extLst>
              <a:ext uri="{FF2B5EF4-FFF2-40B4-BE49-F238E27FC236}">
                <a16:creationId xmlns:a16="http://schemas.microsoft.com/office/drawing/2014/main" id="{1B673067-3B75-1677-8EF7-E84D3EF84C2B}"/>
              </a:ext>
            </a:extLst>
          </p:cNvPr>
          <p:cNvSpPr txBox="1"/>
          <p:nvPr/>
        </p:nvSpPr>
        <p:spPr>
          <a:xfrm>
            <a:off x="578737" y="645831"/>
            <a:ext cx="74046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Layouts: Organizando Seu Espaço de Trabalho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951FBF07-9870-BC1C-0A1F-5D8415C43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Felipe Maciel Scalco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F2FC87A-74E0-8131-F20C-999032C5B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E006-AA4A-4095-9FCB-DF25B2A394F3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9946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rpo">
            <a:extLst>
              <a:ext uri="{FF2B5EF4-FFF2-40B4-BE49-F238E27FC236}">
                <a16:creationId xmlns:a16="http://schemas.microsoft.com/office/drawing/2014/main" id="{289AFE87-02E8-B375-C7AA-9B91CDF57F27}"/>
              </a:ext>
            </a:extLst>
          </p:cNvPr>
          <p:cNvSpPr txBox="1"/>
          <p:nvPr/>
        </p:nvSpPr>
        <p:spPr>
          <a:xfrm>
            <a:off x="578737" y="2411336"/>
            <a:ext cx="81959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/>
              <a:t>O layout Column organiza os widgets de forma vertical, um abaixo do outro. É útil para listas verticais e interfaces de usuário que precisam de uma disposição vertical. Veja um exemplo:</a:t>
            </a:r>
          </a:p>
          <a:p>
            <a:pPr algn="just"/>
            <a:endParaRPr lang="pt-BR" sz="2400" dirty="0"/>
          </a:p>
        </p:txBody>
      </p:sp>
      <p:sp>
        <p:nvSpPr>
          <p:cNvPr id="6" name="Titulo">
            <a:extLst>
              <a:ext uri="{FF2B5EF4-FFF2-40B4-BE49-F238E27FC236}">
                <a16:creationId xmlns:a16="http://schemas.microsoft.com/office/drawing/2014/main" id="{1B673067-3B75-1677-8EF7-E84D3EF84C2B}"/>
              </a:ext>
            </a:extLst>
          </p:cNvPr>
          <p:cNvSpPr txBox="1"/>
          <p:nvPr/>
        </p:nvSpPr>
        <p:spPr>
          <a:xfrm>
            <a:off x="578737" y="1704621"/>
            <a:ext cx="7404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Column: Organização Vertical</a:t>
            </a:r>
            <a:endParaRPr lang="pt-BR" sz="3200" dirty="0">
              <a:latin typeface="+mj-lt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951FBF07-9870-BC1C-0A1F-5D8415C43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Felipe Maciel Scalco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F2FC87A-74E0-8131-F20C-999032C5B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E006-AA4A-4095-9FCB-DF25B2A394F3}" type="slidenum">
              <a:rPr lang="pt-BR" smtClean="0"/>
              <a:t>25</a:t>
            </a:fld>
            <a:endParaRPr lang="pt-BR"/>
          </a:p>
        </p:txBody>
      </p:sp>
      <p:sp>
        <p:nvSpPr>
          <p:cNvPr id="8" name="Titulo">
            <a:extLst>
              <a:ext uri="{FF2B5EF4-FFF2-40B4-BE49-F238E27FC236}">
                <a16:creationId xmlns:a16="http://schemas.microsoft.com/office/drawing/2014/main" id="{FB037022-3EE1-D0BC-919E-05A62A9798A2}"/>
              </a:ext>
            </a:extLst>
          </p:cNvPr>
          <p:cNvSpPr txBox="1"/>
          <p:nvPr/>
        </p:nvSpPr>
        <p:spPr>
          <a:xfrm>
            <a:off x="578737" y="454579"/>
            <a:ext cx="7404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Layouts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3F8B91C-29C2-B2D4-9A68-F9860AB34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0328"/>
            <a:ext cx="9601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405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rpo">
            <a:extLst>
              <a:ext uri="{FF2B5EF4-FFF2-40B4-BE49-F238E27FC236}">
                <a16:creationId xmlns:a16="http://schemas.microsoft.com/office/drawing/2014/main" id="{289AFE87-02E8-B375-C7AA-9B91CDF57F27}"/>
              </a:ext>
            </a:extLst>
          </p:cNvPr>
          <p:cNvSpPr txBox="1"/>
          <p:nvPr/>
        </p:nvSpPr>
        <p:spPr>
          <a:xfrm>
            <a:off x="578737" y="2411336"/>
            <a:ext cx="8195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O layout Row organiza os widgets horizontalmente, um ao lado do outro. É ideal para menus, barras de ferramentas e outras disposições horizontais. Veja como é utilizado:</a:t>
            </a:r>
          </a:p>
        </p:txBody>
      </p:sp>
      <p:sp>
        <p:nvSpPr>
          <p:cNvPr id="6" name="Titulo">
            <a:extLst>
              <a:ext uri="{FF2B5EF4-FFF2-40B4-BE49-F238E27FC236}">
                <a16:creationId xmlns:a16="http://schemas.microsoft.com/office/drawing/2014/main" id="{1B673067-3B75-1677-8EF7-E84D3EF84C2B}"/>
              </a:ext>
            </a:extLst>
          </p:cNvPr>
          <p:cNvSpPr txBox="1"/>
          <p:nvPr/>
        </p:nvSpPr>
        <p:spPr>
          <a:xfrm>
            <a:off x="578737" y="1704621"/>
            <a:ext cx="7404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Row: Organização Horizontal</a:t>
            </a:r>
            <a:endParaRPr lang="pt-BR" sz="3200" dirty="0">
              <a:latin typeface="+mj-lt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951FBF07-9870-BC1C-0A1F-5D8415C43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Felipe Maciel Scalco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F2FC87A-74E0-8131-F20C-999032C5B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E006-AA4A-4095-9FCB-DF25B2A394F3}" type="slidenum">
              <a:rPr lang="pt-BR" smtClean="0"/>
              <a:t>26</a:t>
            </a:fld>
            <a:endParaRPr lang="pt-BR"/>
          </a:p>
        </p:txBody>
      </p:sp>
      <p:sp>
        <p:nvSpPr>
          <p:cNvPr id="8" name="Titulo">
            <a:extLst>
              <a:ext uri="{FF2B5EF4-FFF2-40B4-BE49-F238E27FC236}">
                <a16:creationId xmlns:a16="http://schemas.microsoft.com/office/drawing/2014/main" id="{FB037022-3EE1-D0BC-919E-05A62A9798A2}"/>
              </a:ext>
            </a:extLst>
          </p:cNvPr>
          <p:cNvSpPr txBox="1"/>
          <p:nvPr/>
        </p:nvSpPr>
        <p:spPr>
          <a:xfrm>
            <a:off x="578737" y="454579"/>
            <a:ext cx="7404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Layouts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E866691-697D-E743-E017-BFFF18C1D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42120"/>
            <a:ext cx="9601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880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rpo">
            <a:extLst>
              <a:ext uri="{FF2B5EF4-FFF2-40B4-BE49-F238E27FC236}">
                <a16:creationId xmlns:a16="http://schemas.microsoft.com/office/drawing/2014/main" id="{289AFE87-02E8-B375-C7AA-9B91CDF57F27}"/>
              </a:ext>
            </a:extLst>
          </p:cNvPr>
          <p:cNvSpPr txBox="1"/>
          <p:nvPr/>
        </p:nvSpPr>
        <p:spPr>
          <a:xfrm>
            <a:off x="578737" y="2411336"/>
            <a:ext cx="81959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/>
              <a:t>O widget Container oferece controle total sobre a aparência e o layout de seu filho. Ele pode ser usado para adicionar margens, preenchimento, cor de fundo e muito mais. Aqui está um exemplo simples:</a:t>
            </a:r>
            <a:endParaRPr lang="pt-BR" sz="2400" dirty="0"/>
          </a:p>
        </p:txBody>
      </p:sp>
      <p:sp>
        <p:nvSpPr>
          <p:cNvPr id="6" name="Titulo">
            <a:extLst>
              <a:ext uri="{FF2B5EF4-FFF2-40B4-BE49-F238E27FC236}">
                <a16:creationId xmlns:a16="http://schemas.microsoft.com/office/drawing/2014/main" id="{1B673067-3B75-1677-8EF7-E84D3EF84C2B}"/>
              </a:ext>
            </a:extLst>
          </p:cNvPr>
          <p:cNvSpPr txBox="1"/>
          <p:nvPr/>
        </p:nvSpPr>
        <p:spPr>
          <a:xfrm>
            <a:off x="578737" y="1704621"/>
            <a:ext cx="7404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Container: Controle Total</a:t>
            </a:r>
            <a:endParaRPr lang="pt-BR" sz="3200" dirty="0">
              <a:latin typeface="+mj-lt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951FBF07-9870-BC1C-0A1F-5D8415C43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Felipe Maciel Scalco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F2FC87A-74E0-8131-F20C-999032C5B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E006-AA4A-4095-9FCB-DF25B2A394F3}" type="slidenum">
              <a:rPr lang="pt-BR" smtClean="0"/>
              <a:t>27</a:t>
            </a:fld>
            <a:endParaRPr lang="pt-BR"/>
          </a:p>
        </p:txBody>
      </p:sp>
      <p:sp>
        <p:nvSpPr>
          <p:cNvPr id="8" name="Titulo">
            <a:extLst>
              <a:ext uri="{FF2B5EF4-FFF2-40B4-BE49-F238E27FC236}">
                <a16:creationId xmlns:a16="http://schemas.microsoft.com/office/drawing/2014/main" id="{FB037022-3EE1-D0BC-919E-05A62A9798A2}"/>
              </a:ext>
            </a:extLst>
          </p:cNvPr>
          <p:cNvSpPr txBox="1"/>
          <p:nvPr/>
        </p:nvSpPr>
        <p:spPr>
          <a:xfrm>
            <a:off x="578737" y="454579"/>
            <a:ext cx="7404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Layouts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9D212CA-0D10-60AF-5F65-0BB62B2F1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80996"/>
            <a:ext cx="9601200" cy="556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12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59302C9-3F11-4A27-1C97-BD961F88F5D1}"/>
              </a:ext>
            </a:extLst>
          </p:cNvPr>
          <p:cNvSpPr/>
          <p:nvPr/>
        </p:nvSpPr>
        <p:spPr>
          <a:xfrm>
            <a:off x="-1" y="0"/>
            <a:ext cx="9601202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itulo">
            <a:extLst>
              <a:ext uri="{FF2B5EF4-FFF2-40B4-BE49-F238E27FC236}">
                <a16:creationId xmlns:a16="http://schemas.microsoft.com/office/drawing/2014/main" id="{1B673067-3B75-1677-8EF7-E84D3EF84C2B}"/>
              </a:ext>
            </a:extLst>
          </p:cNvPr>
          <p:cNvSpPr txBox="1"/>
          <p:nvPr/>
        </p:nvSpPr>
        <p:spPr>
          <a:xfrm>
            <a:off x="227043" y="1021128"/>
            <a:ext cx="88817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solidFill>
                  <a:schemeClr val="bg1"/>
                </a:solidFill>
                <a:latin typeface="Impact" panose="020B080603090205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Gerenciamento de Estado e Navegação</a:t>
            </a:r>
          </a:p>
        </p:txBody>
      </p:sp>
      <p:sp>
        <p:nvSpPr>
          <p:cNvPr id="3" name="Titulo">
            <a:extLst>
              <a:ext uri="{FF2B5EF4-FFF2-40B4-BE49-F238E27FC236}">
                <a16:creationId xmlns:a16="http://schemas.microsoft.com/office/drawing/2014/main" id="{48B2AD80-EC55-AEEC-00DE-47EF77A1625C}"/>
              </a:ext>
            </a:extLst>
          </p:cNvPr>
          <p:cNvSpPr txBox="1"/>
          <p:nvPr/>
        </p:nvSpPr>
        <p:spPr>
          <a:xfrm>
            <a:off x="2757076" y="5018538"/>
            <a:ext cx="40870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0" dirty="0">
                <a:solidFill>
                  <a:schemeClr val="bg1"/>
                </a:solidFill>
                <a:latin typeface="Impact" panose="020B080603090205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04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9EEE2F5F-C263-C20A-0DD6-313FF0D324CA}"/>
              </a:ext>
            </a:extLst>
          </p:cNvPr>
          <p:cNvCxnSpPr/>
          <p:nvPr/>
        </p:nvCxnSpPr>
        <p:spPr>
          <a:xfrm>
            <a:off x="-1" y="808893"/>
            <a:ext cx="8598877" cy="0"/>
          </a:xfrm>
          <a:prstGeom prst="line">
            <a:avLst/>
          </a:prstGeom>
          <a:ln>
            <a:solidFill>
              <a:srgbClr val="F5B2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F3F931B-1F71-E301-8F6A-C7F8D6702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Felipe Maciel Scalco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2348AB-F2B7-2C4C-D889-8B1FF705C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E006-AA4A-4095-9FCB-DF25B2A394F3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76676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rpo">
            <a:extLst>
              <a:ext uri="{FF2B5EF4-FFF2-40B4-BE49-F238E27FC236}">
                <a16:creationId xmlns:a16="http://schemas.microsoft.com/office/drawing/2014/main" id="{289AFE87-02E8-B375-C7AA-9B91CDF57F27}"/>
              </a:ext>
            </a:extLst>
          </p:cNvPr>
          <p:cNvSpPr txBox="1"/>
          <p:nvPr/>
        </p:nvSpPr>
        <p:spPr>
          <a:xfrm>
            <a:off x="578737" y="2162701"/>
            <a:ext cx="81959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No desenvolvimento de aplicativos </a:t>
            </a:r>
            <a:r>
              <a:rPr lang="pt-BR" sz="2400" dirty="0" err="1"/>
              <a:t>Flutter</a:t>
            </a:r>
            <a:r>
              <a:rPr lang="pt-BR" sz="2400" dirty="0"/>
              <a:t>, entender e implementar o gerenciamento de estado é crucial para criar interfaces responsivas e dinâmicas. O </a:t>
            </a:r>
            <a:r>
              <a:rPr lang="pt-BR" sz="2400" dirty="0" err="1"/>
              <a:t>Flutter</a:t>
            </a:r>
            <a:r>
              <a:rPr lang="pt-BR" sz="2400" dirty="0"/>
              <a:t> oferece diversas opções para gerenciar o estado da sua aplicação, desde simples </a:t>
            </a:r>
            <a:r>
              <a:rPr lang="pt-BR" sz="2400" dirty="0" err="1"/>
              <a:t>StatefulWidget</a:t>
            </a:r>
            <a:r>
              <a:rPr lang="pt-BR" sz="2400" dirty="0"/>
              <a:t> até soluções mais avançadas como </a:t>
            </a:r>
            <a:r>
              <a:rPr lang="pt-BR" sz="2400" dirty="0" err="1"/>
              <a:t>Provider</a:t>
            </a:r>
            <a:r>
              <a:rPr lang="pt-BR" sz="2400" dirty="0"/>
              <a:t> ou </a:t>
            </a:r>
            <a:r>
              <a:rPr lang="pt-BR" sz="2400" dirty="0" err="1"/>
              <a:t>Bloc</a:t>
            </a:r>
            <a:r>
              <a:rPr lang="pt-BR" sz="2400" dirty="0"/>
              <a:t>.</a:t>
            </a:r>
          </a:p>
          <a:p>
            <a:pPr algn="just"/>
            <a:r>
              <a:rPr lang="pt-BR" sz="2400" dirty="0"/>
              <a:t>No exemplo, utilizamos </a:t>
            </a:r>
            <a:r>
              <a:rPr lang="pt-BR" sz="2400" dirty="0" err="1"/>
              <a:t>StatefulWidget</a:t>
            </a:r>
            <a:r>
              <a:rPr lang="pt-BR" sz="2400" dirty="0"/>
              <a:t> para gerenciar o estado do contador. A cada clique no botão flutuante, o estado é atualizado e a interface reflete essa mudança:</a:t>
            </a:r>
          </a:p>
        </p:txBody>
      </p:sp>
      <p:sp>
        <p:nvSpPr>
          <p:cNvPr id="6" name="Titulo">
            <a:extLst>
              <a:ext uri="{FF2B5EF4-FFF2-40B4-BE49-F238E27FC236}">
                <a16:creationId xmlns:a16="http://schemas.microsoft.com/office/drawing/2014/main" id="{1B673067-3B75-1677-8EF7-E84D3EF84C2B}"/>
              </a:ext>
            </a:extLst>
          </p:cNvPr>
          <p:cNvSpPr txBox="1"/>
          <p:nvPr/>
        </p:nvSpPr>
        <p:spPr>
          <a:xfrm>
            <a:off x="578737" y="645831"/>
            <a:ext cx="74046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Gerenciamento de Estado: A Base do Flutter</a:t>
            </a:r>
            <a:endParaRPr lang="pt-BR" sz="4000" dirty="0">
              <a:latin typeface="+mj-lt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951FBF07-9870-BC1C-0A1F-5D8415C43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Felipe Maciel Scalco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F2FC87A-74E0-8131-F20C-999032C5B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E006-AA4A-4095-9FCB-DF25B2A394F3}" type="slidenum">
              <a:rPr lang="pt-BR" smtClean="0"/>
              <a:t>29</a:t>
            </a:fld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913A6BC-EC25-2944-FAF8-A9EB3738E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72986"/>
            <a:ext cx="9601200" cy="556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19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rpo">
            <a:extLst>
              <a:ext uri="{FF2B5EF4-FFF2-40B4-BE49-F238E27FC236}">
                <a16:creationId xmlns:a16="http://schemas.microsoft.com/office/drawing/2014/main" id="{289AFE87-02E8-B375-C7AA-9B91CDF57F27}"/>
              </a:ext>
            </a:extLst>
          </p:cNvPr>
          <p:cNvSpPr txBox="1"/>
          <p:nvPr/>
        </p:nvSpPr>
        <p:spPr>
          <a:xfrm>
            <a:off x="578737" y="1521099"/>
            <a:ext cx="8195987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 err="1"/>
              <a:t>Flutter</a:t>
            </a:r>
            <a:r>
              <a:rPr lang="pt-BR" sz="2400" dirty="0"/>
              <a:t> é um framework de código aberto desenvolvido pelo Google, lançado inicialmente em maio de 2017. Criado para facilitar o desenvolvimento de aplicativos nativos com uma única base de código, o </a:t>
            </a:r>
            <a:r>
              <a:rPr lang="pt-BR" sz="2400" dirty="0" err="1"/>
              <a:t>Flutter</a:t>
            </a:r>
            <a:r>
              <a:rPr lang="pt-BR" sz="2400" dirty="0"/>
              <a:t> utiliza a linguagem Dart e um motor gráfico próprio chamado </a:t>
            </a:r>
            <a:r>
              <a:rPr lang="pt-BR" sz="2400" dirty="0" err="1"/>
              <a:t>Skia</a:t>
            </a:r>
            <a:r>
              <a:rPr lang="pt-BR" sz="2400" dirty="0"/>
              <a:t>. Este framework surgiu como uma solução para os desafios enfrentados no desenvolvimento multiplataforma, permitindo que desenvolvedores escrevam uma única vez e implantem em Android, iOS, Web e desktop. As vantagens do </a:t>
            </a:r>
            <a:r>
              <a:rPr lang="pt-BR" sz="2400" dirty="0" err="1"/>
              <a:t>Flutter</a:t>
            </a:r>
            <a:r>
              <a:rPr lang="pt-BR" sz="2400" dirty="0"/>
              <a:t> incluem o hot </a:t>
            </a:r>
            <a:r>
              <a:rPr lang="pt-BR" sz="2400" dirty="0" err="1"/>
              <a:t>reload</a:t>
            </a:r>
            <a:r>
              <a:rPr lang="pt-BR" sz="2400" dirty="0"/>
              <a:t>, que agiliza o processo de desenvolvimento ao permitir que mudanças no código sejam visualizadas instantaneamente; a extensa coleção de widgets personalizáveis, que facilita a criação de interfaces de usuário sofisticadas e responsivas; e a redução de tempo e custo com a manutenção de um único código para diversas plataformas. No entanto, existem desvantagens, como a necessidade de aprender Dart, o que pode ser um obstáculo para iniciantes, e a dependência de bibliotecas de terceiros para algumas funcionalidades, o que pode resultar em desafios de compatibilidade e manutenção.</a:t>
            </a:r>
            <a:endParaRPr lang="pt-BR" dirty="0"/>
          </a:p>
        </p:txBody>
      </p:sp>
      <p:sp>
        <p:nvSpPr>
          <p:cNvPr id="6" name="Titulo">
            <a:extLst>
              <a:ext uri="{FF2B5EF4-FFF2-40B4-BE49-F238E27FC236}">
                <a16:creationId xmlns:a16="http://schemas.microsoft.com/office/drawing/2014/main" id="{1B673067-3B75-1677-8EF7-E84D3EF84C2B}"/>
              </a:ext>
            </a:extLst>
          </p:cNvPr>
          <p:cNvSpPr txBox="1"/>
          <p:nvPr/>
        </p:nvSpPr>
        <p:spPr>
          <a:xfrm>
            <a:off x="578737" y="645831"/>
            <a:ext cx="4404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O que é </a:t>
            </a:r>
            <a:r>
              <a:rPr lang="pt-BR" sz="4000" dirty="0" err="1"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Flutter</a:t>
            </a:r>
            <a:r>
              <a:rPr lang="pt-BR" sz="4000" dirty="0"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?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E6C94344-CA46-E683-0121-9516D8F20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Felipe Maciel Scalco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8EB8E85-386B-2B4D-6969-91598EECA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E006-AA4A-4095-9FCB-DF25B2A394F3}" type="slidenum">
              <a:rPr lang="pt-BR" smtClean="0"/>
              <a:t>3</a:t>
            </a:fld>
            <a:endParaRPr lang="pt-BR"/>
          </a:p>
        </p:txBody>
      </p:sp>
      <p:pic>
        <p:nvPicPr>
          <p:cNvPr id="2050" name="Picture 2" descr="flutter&quot; Icon - Download for free – Iconduck">
            <a:extLst>
              <a:ext uri="{FF2B5EF4-FFF2-40B4-BE49-F238E27FC236}">
                <a16:creationId xmlns:a16="http://schemas.microsoft.com/office/drawing/2014/main" id="{3904DCB2-D5D4-0F86-82E9-72301A154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227" y="10055747"/>
            <a:ext cx="1458745" cy="180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38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951FBF07-9870-BC1C-0A1F-5D8415C43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Felipe Maciel Scalco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F2FC87A-74E0-8131-F20C-999032C5B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E006-AA4A-4095-9FCB-DF25B2A394F3}" type="slidenum">
              <a:rPr lang="pt-BR" smtClean="0"/>
              <a:t>30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7265FBE-722D-5364-A712-4625151E6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844"/>
            <a:ext cx="9601200" cy="1182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265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rpo">
            <a:extLst>
              <a:ext uri="{FF2B5EF4-FFF2-40B4-BE49-F238E27FC236}">
                <a16:creationId xmlns:a16="http://schemas.microsoft.com/office/drawing/2014/main" id="{289AFE87-02E8-B375-C7AA-9B91CDF57F27}"/>
              </a:ext>
            </a:extLst>
          </p:cNvPr>
          <p:cNvSpPr txBox="1"/>
          <p:nvPr/>
        </p:nvSpPr>
        <p:spPr>
          <a:xfrm>
            <a:off x="578737" y="2162701"/>
            <a:ext cx="819598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Navegar entre telas é uma parte essencial da experiência do usuário em qualquer aplicativo móvel. No </a:t>
            </a:r>
            <a:r>
              <a:rPr lang="pt-BR" sz="2400" dirty="0" err="1"/>
              <a:t>Flutter</a:t>
            </a:r>
            <a:r>
              <a:rPr lang="pt-BR" sz="2400" dirty="0"/>
              <a:t>, a navegação é facilitada através do uso de rotas e do widget </a:t>
            </a:r>
            <a:r>
              <a:rPr lang="pt-BR" sz="2400" dirty="0" err="1"/>
              <a:t>Navigator</a:t>
            </a:r>
            <a:r>
              <a:rPr lang="pt-BR" sz="2400" dirty="0"/>
              <a:t>. Com o </a:t>
            </a:r>
            <a:r>
              <a:rPr lang="pt-BR" sz="2400" dirty="0" err="1"/>
              <a:t>Flutter</a:t>
            </a:r>
            <a:r>
              <a:rPr lang="pt-BR" sz="2400" dirty="0"/>
              <a:t>, podemos criar transições fluidas entre telas de forma simples e eficiente.</a:t>
            </a:r>
          </a:p>
          <a:p>
            <a:pPr algn="just"/>
            <a:r>
              <a:rPr lang="pt-BR" sz="2400" dirty="0"/>
              <a:t>No exemplo, definimos duas telas usando </a:t>
            </a:r>
            <a:r>
              <a:rPr lang="pt-BR" sz="2400" dirty="0" err="1"/>
              <a:t>StatelessWidget</a:t>
            </a:r>
            <a:r>
              <a:rPr lang="pt-BR" sz="2400" dirty="0"/>
              <a:t> e as navegamos utilizando o </a:t>
            </a:r>
            <a:r>
              <a:rPr lang="pt-BR" sz="2400" dirty="0" err="1"/>
              <a:t>Navigator</a:t>
            </a:r>
            <a:r>
              <a:rPr lang="pt-BR" sz="2400" dirty="0"/>
              <a:t>. Ao pressionar o botão na tela inicial, o usuário é levado para a tela de detalhes. Para retornar, basta pressionar o botão "Voltar".</a:t>
            </a:r>
          </a:p>
          <a:p>
            <a:pPr algn="just"/>
            <a:endParaRPr lang="pt-BR" sz="2400" dirty="0"/>
          </a:p>
          <a:p>
            <a:pPr algn="just"/>
            <a:endParaRPr lang="pt-BR" sz="2400" dirty="0"/>
          </a:p>
        </p:txBody>
      </p:sp>
      <p:sp>
        <p:nvSpPr>
          <p:cNvPr id="6" name="Titulo">
            <a:extLst>
              <a:ext uri="{FF2B5EF4-FFF2-40B4-BE49-F238E27FC236}">
                <a16:creationId xmlns:a16="http://schemas.microsoft.com/office/drawing/2014/main" id="{1B673067-3B75-1677-8EF7-E84D3EF84C2B}"/>
              </a:ext>
            </a:extLst>
          </p:cNvPr>
          <p:cNvSpPr txBox="1"/>
          <p:nvPr/>
        </p:nvSpPr>
        <p:spPr>
          <a:xfrm>
            <a:off x="578737" y="645831"/>
            <a:ext cx="74046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Navegação: Conduzindo o Usuário pelo Aplicativo</a:t>
            </a:r>
            <a:endParaRPr lang="pt-BR" sz="4000" dirty="0">
              <a:latin typeface="+mj-lt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951FBF07-9870-BC1C-0A1F-5D8415C43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Felipe Maciel Scalco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F2FC87A-74E0-8131-F20C-999032C5B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E006-AA4A-4095-9FCB-DF25B2A394F3}" type="slidenum">
              <a:rPr lang="pt-BR" smtClean="0"/>
              <a:t>31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F5272C4-3D67-B13D-8FCD-CAA6E7D79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33505"/>
            <a:ext cx="9601200" cy="556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2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951FBF07-9870-BC1C-0A1F-5D8415C43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Felipe Maciel Scalco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F2FC87A-74E0-8131-F20C-999032C5B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E006-AA4A-4095-9FCB-DF25B2A394F3}" type="slidenum">
              <a:rPr lang="pt-BR" smtClean="0"/>
              <a:t>32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86A5ABF-ABEE-6604-D396-107282340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259"/>
            <a:ext cx="9601200" cy="1196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26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59302C9-3F11-4A27-1C97-BD961F88F5D1}"/>
              </a:ext>
            </a:extLst>
          </p:cNvPr>
          <p:cNvSpPr/>
          <p:nvPr/>
        </p:nvSpPr>
        <p:spPr>
          <a:xfrm>
            <a:off x="-1" y="0"/>
            <a:ext cx="9601202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itulo">
            <a:extLst>
              <a:ext uri="{FF2B5EF4-FFF2-40B4-BE49-F238E27FC236}">
                <a16:creationId xmlns:a16="http://schemas.microsoft.com/office/drawing/2014/main" id="{1B673067-3B75-1677-8EF7-E84D3EF84C2B}"/>
              </a:ext>
            </a:extLst>
          </p:cNvPr>
          <p:cNvSpPr txBox="1"/>
          <p:nvPr/>
        </p:nvSpPr>
        <p:spPr>
          <a:xfrm>
            <a:off x="227043" y="1021128"/>
            <a:ext cx="88817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solidFill>
                  <a:schemeClr val="bg1"/>
                </a:solidFill>
                <a:latin typeface="Impact" panose="020B080603090205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Conectividade e Publicação</a:t>
            </a:r>
          </a:p>
        </p:txBody>
      </p:sp>
      <p:sp>
        <p:nvSpPr>
          <p:cNvPr id="3" name="Titulo">
            <a:extLst>
              <a:ext uri="{FF2B5EF4-FFF2-40B4-BE49-F238E27FC236}">
                <a16:creationId xmlns:a16="http://schemas.microsoft.com/office/drawing/2014/main" id="{48B2AD80-EC55-AEEC-00DE-47EF77A1625C}"/>
              </a:ext>
            </a:extLst>
          </p:cNvPr>
          <p:cNvSpPr txBox="1"/>
          <p:nvPr/>
        </p:nvSpPr>
        <p:spPr>
          <a:xfrm>
            <a:off x="2757076" y="5018538"/>
            <a:ext cx="40870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0" dirty="0">
                <a:solidFill>
                  <a:schemeClr val="bg1"/>
                </a:solidFill>
                <a:latin typeface="Impact" panose="020B080603090205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05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9EEE2F5F-C263-C20A-0DD6-313FF0D324CA}"/>
              </a:ext>
            </a:extLst>
          </p:cNvPr>
          <p:cNvCxnSpPr/>
          <p:nvPr/>
        </p:nvCxnSpPr>
        <p:spPr>
          <a:xfrm>
            <a:off x="-1" y="808893"/>
            <a:ext cx="8598877" cy="0"/>
          </a:xfrm>
          <a:prstGeom prst="line">
            <a:avLst/>
          </a:prstGeom>
          <a:ln>
            <a:solidFill>
              <a:srgbClr val="F5B2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B06AE78-967E-DCCC-C806-F39056EE6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Felipe Maciel Scalco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2813BB0-5001-98EC-7895-AAC621A0B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E006-AA4A-4095-9FCB-DF25B2A394F3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1076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rpo">
            <a:extLst>
              <a:ext uri="{FF2B5EF4-FFF2-40B4-BE49-F238E27FC236}">
                <a16:creationId xmlns:a16="http://schemas.microsoft.com/office/drawing/2014/main" id="{289AFE87-02E8-B375-C7AA-9B91CDF57F27}"/>
              </a:ext>
            </a:extLst>
          </p:cNvPr>
          <p:cNvSpPr txBox="1"/>
          <p:nvPr/>
        </p:nvSpPr>
        <p:spPr>
          <a:xfrm>
            <a:off x="578737" y="2162701"/>
            <a:ext cx="81959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Em um mundo cada vez mais conectado, garantir que seu aplicativo </a:t>
            </a:r>
            <a:r>
              <a:rPr lang="pt-BR" sz="2400" dirty="0" err="1"/>
              <a:t>Flutter</a:t>
            </a:r>
            <a:r>
              <a:rPr lang="pt-BR" sz="2400" dirty="0"/>
              <a:t> funcione de forma confiável em diferentes condições de rede é essencial. O </a:t>
            </a:r>
            <a:r>
              <a:rPr lang="pt-BR" sz="2400" dirty="0" err="1"/>
              <a:t>Flutter</a:t>
            </a:r>
            <a:r>
              <a:rPr lang="pt-BR" sz="2400" dirty="0"/>
              <a:t> fornece uma série de plugins que permitem verificar e reagir à conectividade da rede de forma simples e eficaz.</a:t>
            </a:r>
          </a:p>
          <a:p>
            <a:pPr algn="just"/>
            <a:r>
              <a:rPr lang="pt-BR" sz="2400" dirty="0"/>
              <a:t>Neste exemplo, utilizamos o plugin “</a:t>
            </a:r>
            <a:r>
              <a:rPr lang="pt-BR" sz="2400" dirty="0" err="1"/>
              <a:t>connectivity</a:t>
            </a:r>
            <a:r>
              <a:rPr lang="pt-BR" sz="2400" dirty="0"/>
              <a:t>” para verificar o estado da conexão com a internet. Dependendo do resultado, exibimos uma mensagem adequada na interface do aplicativo.</a:t>
            </a:r>
          </a:p>
        </p:txBody>
      </p:sp>
      <p:sp>
        <p:nvSpPr>
          <p:cNvPr id="6" name="Titulo">
            <a:extLst>
              <a:ext uri="{FF2B5EF4-FFF2-40B4-BE49-F238E27FC236}">
                <a16:creationId xmlns:a16="http://schemas.microsoft.com/office/drawing/2014/main" id="{1B673067-3B75-1677-8EF7-E84D3EF84C2B}"/>
              </a:ext>
            </a:extLst>
          </p:cNvPr>
          <p:cNvSpPr txBox="1"/>
          <p:nvPr/>
        </p:nvSpPr>
        <p:spPr>
          <a:xfrm>
            <a:off x="578737" y="645831"/>
            <a:ext cx="74046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Conectividade: Mantendo-se Conectado com Seus Usuários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951FBF07-9870-BC1C-0A1F-5D8415C43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Felipe Maciel Scalco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F2FC87A-74E0-8131-F20C-999032C5B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E006-AA4A-4095-9FCB-DF25B2A394F3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30106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951FBF07-9870-BC1C-0A1F-5D8415C43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Felipe Maciel Scalco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F2FC87A-74E0-8131-F20C-999032C5B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E006-AA4A-4095-9FCB-DF25B2A394F3}" type="slidenum">
              <a:rPr lang="pt-BR" smtClean="0"/>
              <a:t>35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99A3353-6391-EF6C-647D-BE28F3867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0185"/>
            <a:ext cx="9601200" cy="984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437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rpo">
            <a:extLst>
              <a:ext uri="{FF2B5EF4-FFF2-40B4-BE49-F238E27FC236}">
                <a16:creationId xmlns:a16="http://schemas.microsoft.com/office/drawing/2014/main" id="{289AFE87-02E8-B375-C7AA-9B91CDF57F27}"/>
              </a:ext>
            </a:extLst>
          </p:cNvPr>
          <p:cNvSpPr txBox="1"/>
          <p:nvPr/>
        </p:nvSpPr>
        <p:spPr>
          <a:xfrm>
            <a:off x="578737" y="2162701"/>
            <a:ext cx="81959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Após desenvolver e testar seu aplicativo </a:t>
            </a:r>
            <a:r>
              <a:rPr lang="pt-BR" sz="2400" dirty="0" err="1"/>
              <a:t>Flutter</a:t>
            </a:r>
            <a:r>
              <a:rPr lang="pt-BR" sz="2400" dirty="0"/>
              <a:t>, o próximo passo é compartilhá-lo com o mundo. Felizmente, o </a:t>
            </a:r>
            <a:r>
              <a:rPr lang="pt-BR" sz="2400" dirty="0" err="1"/>
              <a:t>Flutter</a:t>
            </a:r>
            <a:r>
              <a:rPr lang="pt-BR" sz="2400" dirty="0"/>
              <a:t> simplifica bastante o processo de publicação, permitindo que você compile seu aplicativo para várias plataformas e o envie para as lojas de aplicativos correspondentes.</a:t>
            </a:r>
          </a:p>
          <a:p>
            <a:pPr algn="just"/>
            <a:endParaRPr lang="pt-BR" sz="2400" dirty="0"/>
          </a:p>
        </p:txBody>
      </p:sp>
      <p:sp>
        <p:nvSpPr>
          <p:cNvPr id="6" name="Titulo">
            <a:extLst>
              <a:ext uri="{FF2B5EF4-FFF2-40B4-BE49-F238E27FC236}">
                <a16:creationId xmlns:a16="http://schemas.microsoft.com/office/drawing/2014/main" id="{1B673067-3B75-1677-8EF7-E84D3EF84C2B}"/>
              </a:ext>
            </a:extLst>
          </p:cNvPr>
          <p:cNvSpPr txBox="1"/>
          <p:nvPr/>
        </p:nvSpPr>
        <p:spPr>
          <a:xfrm>
            <a:off x="578737" y="645831"/>
            <a:ext cx="74046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Publicação: Compartilhando Seu App com o Mundo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951FBF07-9870-BC1C-0A1F-5D8415C43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Felipe Maciel Scalco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F2FC87A-74E0-8131-F20C-999032C5B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E006-AA4A-4095-9FCB-DF25B2A394F3}" type="slidenum">
              <a:rPr lang="pt-BR" smtClean="0"/>
              <a:t>36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8023766-9B34-4E9C-D2D6-AE048E312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871" y="5130176"/>
            <a:ext cx="9601200" cy="3200400"/>
          </a:xfrm>
          <a:prstGeom prst="rect">
            <a:avLst/>
          </a:prstGeom>
        </p:spPr>
      </p:pic>
      <p:sp>
        <p:nvSpPr>
          <p:cNvPr id="9" name="Corpo">
            <a:extLst>
              <a:ext uri="{FF2B5EF4-FFF2-40B4-BE49-F238E27FC236}">
                <a16:creationId xmlns:a16="http://schemas.microsoft.com/office/drawing/2014/main" id="{BBD56E20-A171-F926-0DF7-59223A7D423E}"/>
              </a:ext>
            </a:extLst>
          </p:cNvPr>
          <p:cNvSpPr txBox="1"/>
          <p:nvPr/>
        </p:nvSpPr>
        <p:spPr>
          <a:xfrm>
            <a:off x="578736" y="9069239"/>
            <a:ext cx="81959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Este comando compila seu aplicativo </a:t>
            </a:r>
            <a:r>
              <a:rPr lang="pt-BR" sz="2400" dirty="0" err="1"/>
              <a:t>Flutter</a:t>
            </a:r>
            <a:r>
              <a:rPr lang="pt-BR" sz="2400" dirty="0"/>
              <a:t> para um arquivo APK pronto para distribuição. Após a conclusão, você pode encontrar o arquivo APK na pasta build/app/outputs/</a:t>
            </a:r>
            <a:r>
              <a:rPr lang="pt-BR" sz="2400" dirty="0" err="1"/>
              <a:t>flutter-apk</a:t>
            </a:r>
            <a:r>
              <a:rPr lang="pt-B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97654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59302C9-3F11-4A27-1C97-BD961F88F5D1}"/>
              </a:ext>
            </a:extLst>
          </p:cNvPr>
          <p:cNvSpPr/>
          <p:nvPr/>
        </p:nvSpPr>
        <p:spPr>
          <a:xfrm>
            <a:off x="-1" y="0"/>
            <a:ext cx="9601202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itulo">
            <a:extLst>
              <a:ext uri="{FF2B5EF4-FFF2-40B4-BE49-F238E27FC236}">
                <a16:creationId xmlns:a16="http://schemas.microsoft.com/office/drawing/2014/main" id="{1B673067-3B75-1677-8EF7-E84D3EF84C2B}"/>
              </a:ext>
            </a:extLst>
          </p:cNvPr>
          <p:cNvSpPr txBox="1"/>
          <p:nvPr/>
        </p:nvSpPr>
        <p:spPr>
          <a:xfrm>
            <a:off x="227043" y="1021128"/>
            <a:ext cx="88817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solidFill>
                  <a:schemeClr val="bg1"/>
                </a:solidFill>
                <a:latin typeface="Impact" panose="020B080603090205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Conclusões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9EEE2F5F-C263-C20A-0DD6-313FF0D324CA}"/>
              </a:ext>
            </a:extLst>
          </p:cNvPr>
          <p:cNvCxnSpPr/>
          <p:nvPr/>
        </p:nvCxnSpPr>
        <p:spPr>
          <a:xfrm>
            <a:off x="-1" y="808893"/>
            <a:ext cx="8598877" cy="0"/>
          </a:xfrm>
          <a:prstGeom prst="line">
            <a:avLst/>
          </a:prstGeom>
          <a:ln>
            <a:solidFill>
              <a:srgbClr val="F5B2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B06AE78-967E-DCCC-C806-F39056EE6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Felipe Maciel Scalco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2813BB0-5001-98EC-7895-AAC621A0B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E006-AA4A-4095-9FCB-DF25B2A394F3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15035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rpo">
            <a:extLst>
              <a:ext uri="{FF2B5EF4-FFF2-40B4-BE49-F238E27FC236}">
                <a16:creationId xmlns:a16="http://schemas.microsoft.com/office/drawing/2014/main" id="{289AFE87-02E8-B375-C7AA-9B91CDF57F27}"/>
              </a:ext>
            </a:extLst>
          </p:cNvPr>
          <p:cNvSpPr txBox="1"/>
          <p:nvPr/>
        </p:nvSpPr>
        <p:spPr>
          <a:xfrm>
            <a:off x="578737" y="2162701"/>
            <a:ext cx="8195987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Parabéns por completar este ebook sobre os fundamentos do </a:t>
            </a:r>
            <a:r>
              <a:rPr lang="pt-BR" sz="2400" dirty="0" err="1"/>
              <a:t>Flutter</a:t>
            </a:r>
            <a:r>
              <a:rPr lang="pt-BR" sz="2400" dirty="0"/>
              <a:t>! Esperamos que você tenha adquirido uma compreensão sólida dos conceitos essenciais necessários para iniciar sua jornada como desenvolvedor </a:t>
            </a:r>
            <a:r>
              <a:rPr lang="pt-BR" sz="2400" dirty="0" err="1"/>
              <a:t>Flutter</a:t>
            </a:r>
            <a:r>
              <a:rPr lang="pt-BR" sz="2400" dirty="0"/>
              <a:t>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Lembre-se de que dominar o </a:t>
            </a:r>
            <a:r>
              <a:rPr lang="pt-BR" sz="2400" dirty="0" err="1"/>
              <a:t>Flutter</a:t>
            </a:r>
            <a:r>
              <a:rPr lang="pt-BR" sz="2400" dirty="0"/>
              <a:t> é uma jornada contínua. À medida que você se aprofunda no desenvolvimento de aplicativos, você encontrará desafios únicos e novas oportunidades de aprendizado. A prática constante, a exploração de projetos pessoais e a participação na comunidade </a:t>
            </a:r>
            <a:r>
              <a:rPr lang="pt-BR" sz="2400" dirty="0" err="1"/>
              <a:t>Flutter</a:t>
            </a:r>
            <a:r>
              <a:rPr lang="pt-BR" sz="2400" dirty="0"/>
              <a:t> são formas excelentes de aprimorar suas habilidades e expandir seu conhecimento.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Como você prossegue em sua jornada de desenvolvimento </a:t>
            </a:r>
            <a:r>
              <a:rPr lang="pt-BR" sz="2400" dirty="0" err="1"/>
              <a:t>Flutter</a:t>
            </a:r>
            <a:r>
              <a:rPr lang="pt-BR" sz="2400" dirty="0"/>
              <a:t>, lembre-se de manter-se atualizado com as últimas atualizações e práticas recomendadas. A tecnologia está em constante evolução, e ficar por dentro das novidades garantirá que você esteja sempre no caminho certo para criar aplicativos incríveis.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Desejamos a você muito sucesso em suas futuras empreitadas de desenvolvimento </a:t>
            </a:r>
            <a:r>
              <a:rPr lang="pt-BR" sz="2400" dirty="0" err="1"/>
              <a:t>Flutter</a:t>
            </a:r>
            <a:r>
              <a:rPr lang="pt-BR" sz="2400" dirty="0"/>
              <a:t>. Continue explorando, criando e inovando, e estamos ansiosos para ver as incríveis aplicações que você construirá com </a:t>
            </a:r>
            <a:r>
              <a:rPr lang="pt-BR" sz="2400" dirty="0" err="1"/>
              <a:t>Flutter</a:t>
            </a:r>
            <a:r>
              <a:rPr lang="pt-BR" sz="2400" dirty="0"/>
              <a:t>!</a:t>
            </a:r>
          </a:p>
        </p:txBody>
      </p:sp>
      <p:sp>
        <p:nvSpPr>
          <p:cNvPr id="6" name="Titulo">
            <a:extLst>
              <a:ext uri="{FF2B5EF4-FFF2-40B4-BE49-F238E27FC236}">
                <a16:creationId xmlns:a16="http://schemas.microsoft.com/office/drawing/2014/main" id="{1B673067-3B75-1677-8EF7-E84D3EF84C2B}"/>
              </a:ext>
            </a:extLst>
          </p:cNvPr>
          <p:cNvSpPr txBox="1"/>
          <p:nvPr/>
        </p:nvSpPr>
        <p:spPr>
          <a:xfrm>
            <a:off x="578737" y="645831"/>
            <a:ext cx="74046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Publicação: Compartilhando Seu App com o Mundo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951FBF07-9870-BC1C-0A1F-5D8415C43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Felipe Maciel Scalco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F2FC87A-74E0-8131-F20C-999032C5B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E006-AA4A-4095-9FCB-DF25B2A394F3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1952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59302C9-3F11-4A27-1C97-BD961F88F5D1}"/>
              </a:ext>
            </a:extLst>
          </p:cNvPr>
          <p:cNvSpPr/>
          <p:nvPr/>
        </p:nvSpPr>
        <p:spPr>
          <a:xfrm>
            <a:off x="-1" y="0"/>
            <a:ext cx="9601202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itulo">
            <a:extLst>
              <a:ext uri="{FF2B5EF4-FFF2-40B4-BE49-F238E27FC236}">
                <a16:creationId xmlns:a16="http://schemas.microsoft.com/office/drawing/2014/main" id="{1B673067-3B75-1677-8EF7-E84D3EF84C2B}"/>
              </a:ext>
            </a:extLst>
          </p:cNvPr>
          <p:cNvSpPr txBox="1"/>
          <p:nvPr/>
        </p:nvSpPr>
        <p:spPr>
          <a:xfrm>
            <a:off x="227044" y="1021128"/>
            <a:ext cx="902246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solidFill>
                  <a:schemeClr val="bg1"/>
                </a:solidFill>
                <a:latin typeface="Impact" panose="020B080603090205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Instalação e Configuração</a:t>
            </a:r>
          </a:p>
        </p:txBody>
      </p:sp>
      <p:sp>
        <p:nvSpPr>
          <p:cNvPr id="3" name="Titulo">
            <a:extLst>
              <a:ext uri="{FF2B5EF4-FFF2-40B4-BE49-F238E27FC236}">
                <a16:creationId xmlns:a16="http://schemas.microsoft.com/office/drawing/2014/main" id="{48B2AD80-EC55-AEEC-00DE-47EF77A1625C}"/>
              </a:ext>
            </a:extLst>
          </p:cNvPr>
          <p:cNvSpPr txBox="1"/>
          <p:nvPr/>
        </p:nvSpPr>
        <p:spPr>
          <a:xfrm>
            <a:off x="2757076" y="5018538"/>
            <a:ext cx="40870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0" dirty="0">
                <a:solidFill>
                  <a:schemeClr val="bg1"/>
                </a:solidFill>
                <a:latin typeface="Impact" panose="020B080603090205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01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9EEE2F5F-C263-C20A-0DD6-313FF0D324CA}"/>
              </a:ext>
            </a:extLst>
          </p:cNvPr>
          <p:cNvCxnSpPr/>
          <p:nvPr/>
        </p:nvCxnSpPr>
        <p:spPr>
          <a:xfrm>
            <a:off x="-1" y="808893"/>
            <a:ext cx="8598877" cy="0"/>
          </a:xfrm>
          <a:prstGeom prst="line">
            <a:avLst/>
          </a:prstGeom>
          <a:ln>
            <a:solidFill>
              <a:srgbClr val="F5B2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75BC03D-B03A-EF4F-620F-EFEE9D5CE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Felipe Maciel Scalco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5C69D44-72F4-9C20-E6F5-0A01B1F8F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E006-AA4A-4095-9FCB-DF25B2A394F3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5962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rpo">
            <a:extLst>
              <a:ext uri="{FF2B5EF4-FFF2-40B4-BE49-F238E27FC236}">
                <a16:creationId xmlns:a16="http://schemas.microsoft.com/office/drawing/2014/main" id="{289AFE87-02E8-B375-C7AA-9B91CDF57F27}"/>
              </a:ext>
            </a:extLst>
          </p:cNvPr>
          <p:cNvSpPr txBox="1"/>
          <p:nvPr/>
        </p:nvSpPr>
        <p:spPr>
          <a:xfrm>
            <a:off x="578736" y="1727554"/>
            <a:ext cx="81959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Para adentrar o mundo da programação com </a:t>
            </a:r>
            <a:r>
              <a:rPr lang="pt-BR" sz="2400" dirty="0" err="1"/>
              <a:t>Flutter</a:t>
            </a:r>
            <a:r>
              <a:rPr lang="pt-BR" sz="2400" dirty="0"/>
              <a:t>, a primeira etapa é garantir que o ambiente de desenvolvimento esteja adequadamente configurado. Felizmente, o processo de instalação do </a:t>
            </a:r>
            <a:r>
              <a:rPr lang="pt-BR" sz="2400" dirty="0" err="1"/>
              <a:t>Flutter</a:t>
            </a:r>
            <a:r>
              <a:rPr lang="pt-BR" sz="2400" dirty="0"/>
              <a:t> é tão direto quanto os resultados que você poderá alcançar com ele.</a:t>
            </a:r>
          </a:p>
          <a:p>
            <a:pPr algn="just"/>
            <a:endParaRPr lang="pt-BR" sz="2400" dirty="0"/>
          </a:p>
        </p:txBody>
      </p:sp>
      <p:sp>
        <p:nvSpPr>
          <p:cNvPr id="6" name="Titulo">
            <a:extLst>
              <a:ext uri="{FF2B5EF4-FFF2-40B4-BE49-F238E27FC236}">
                <a16:creationId xmlns:a16="http://schemas.microsoft.com/office/drawing/2014/main" id="{1B673067-3B75-1677-8EF7-E84D3EF84C2B}"/>
              </a:ext>
            </a:extLst>
          </p:cNvPr>
          <p:cNvSpPr txBox="1"/>
          <p:nvPr/>
        </p:nvSpPr>
        <p:spPr>
          <a:xfrm>
            <a:off x="578737" y="645831"/>
            <a:ext cx="4404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Instalação do </a:t>
            </a:r>
            <a:r>
              <a:rPr lang="pt-BR" sz="4000" dirty="0" err="1"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Flutter</a:t>
            </a:r>
            <a:endParaRPr lang="pt-BR" sz="4000" dirty="0">
              <a:latin typeface="+mj-lt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7" name="Subtitulo">
            <a:extLst>
              <a:ext uri="{FF2B5EF4-FFF2-40B4-BE49-F238E27FC236}">
                <a16:creationId xmlns:a16="http://schemas.microsoft.com/office/drawing/2014/main" id="{3EB613E0-6735-F5F1-EBE7-1078581AF085}"/>
              </a:ext>
            </a:extLst>
          </p:cNvPr>
          <p:cNvSpPr txBox="1"/>
          <p:nvPr/>
        </p:nvSpPr>
        <p:spPr>
          <a:xfrm>
            <a:off x="578736" y="4409716"/>
            <a:ext cx="4978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Verificação de Pré-requisitos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951FBF07-9870-BC1C-0A1F-5D8415C43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Felipe Maciel Scalco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F2FC87A-74E0-8131-F20C-999032C5B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E006-AA4A-4095-9FCB-DF25B2A394F3}" type="slidenum">
              <a:rPr lang="pt-BR" smtClean="0"/>
              <a:t>5</a:t>
            </a:fld>
            <a:endParaRPr lang="pt-BR"/>
          </a:p>
        </p:txBody>
      </p:sp>
      <p:sp>
        <p:nvSpPr>
          <p:cNvPr id="4" name="Corpo">
            <a:extLst>
              <a:ext uri="{FF2B5EF4-FFF2-40B4-BE49-F238E27FC236}">
                <a16:creationId xmlns:a16="http://schemas.microsoft.com/office/drawing/2014/main" id="{1B5D1E30-98D0-926A-C2E0-7298D88C1E61}"/>
              </a:ext>
            </a:extLst>
          </p:cNvPr>
          <p:cNvSpPr txBox="1"/>
          <p:nvPr/>
        </p:nvSpPr>
        <p:spPr>
          <a:xfrm>
            <a:off x="578735" y="5200471"/>
            <a:ext cx="8195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Antes de começar, verifique se o seu sistema atende aos requisitos mínimos do </a:t>
            </a:r>
            <a:r>
              <a:rPr lang="pt-BR" sz="2400" dirty="0" err="1"/>
              <a:t>Flutter</a:t>
            </a:r>
            <a:r>
              <a:rPr lang="pt-BR" sz="2400" dirty="0"/>
              <a:t>. Certifique-se de ter o </a:t>
            </a:r>
            <a:r>
              <a:rPr lang="pt-BR" sz="2400" dirty="0" err="1"/>
              <a:t>Git</a:t>
            </a:r>
            <a:r>
              <a:rPr lang="pt-BR" sz="2400" dirty="0"/>
              <a:t> instalado para acessar os repositórios necessários.</a:t>
            </a:r>
          </a:p>
        </p:txBody>
      </p:sp>
    </p:spTree>
    <p:extLst>
      <p:ext uri="{BB962C8B-B14F-4D97-AF65-F5344CB8AC3E}">
        <p14:creationId xmlns:p14="http://schemas.microsoft.com/office/powerpoint/2010/main" val="3631085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ulo">
            <a:extLst>
              <a:ext uri="{FF2B5EF4-FFF2-40B4-BE49-F238E27FC236}">
                <a16:creationId xmlns:a16="http://schemas.microsoft.com/office/drawing/2014/main" id="{1B673067-3B75-1677-8EF7-E84D3EF84C2B}"/>
              </a:ext>
            </a:extLst>
          </p:cNvPr>
          <p:cNvSpPr txBox="1"/>
          <p:nvPr/>
        </p:nvSpPr>
        <p:spPr>
          <a:xfrm>
            <a:off x="578737" y="645831"/>
            <a:ext cx="4404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Instalação do </a:t>
            </a:r>
            <a:r>
              <a:rPr lang="pt-BR" sz="4000" dirty="0" err="1"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Flutter</a:t>
            </a:r>
            <a:endParaRPr lang="pt-BR" sz="4000" dirty="0">
              <a:latin typeface="+mj-lt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7" name="Subtitulo">
            <a:extLst>
              <a:ext uri="{FF2B5EF4-FFF2-40B4-BE49-F238E27FC236}">
                <a16:creationId xmlns:a16="http://schemas.microsoft.com/office/drawing/2014/main" id="{3EB613E0-6735-F5F1-EBE7-1078581AF085}"/>
              </a:ext>
            </a:extLst>
          </p:cNvPr>
          <p:cNvSpPr txBox="1"/>
          <p:nvPr/>
        </p:nvSpPr>
        <p:spPr>
          <a:xfrm>
            <a:off x="578737" y="1684101"/>
            <a:ext cx="4978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Obtenção do </a:t>
            </a:r>
            <a:r>
              <a:rPr lang="pt-BR" sz="3200" dirty="0" err="1">
                <a:latin typeface="+mj-lt"/>
              </a:rPr>
              <a:t>Flutter</a:t>
            </a:r>
            <a:r>
              <a:rPr lang="pt-BR" sz="3200" dirty="0">
                <a:latin typeface="+mj-lt"/>
              </a:rPr>
              <a:t> SDK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951FBF07-9870-BC1C-0A1F-5D8415C43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Felipe Maciel Scalco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F2FC87A-74E0-8131-F20C-999032C5B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E006-AA4A-4095-9FCB-DF25B2A394F3}" type="slidenum">
              <a:rPr lang="pt-BR" smtClean="0"/>
              <a:t>6</a:t>
            </a:fld>
            <a:endParaRPr lang="pt-BR"/>
          </a:p>
        </p:txBody>
      </p:sp>
      <p:sp>
        <p:nvSpPr>
          <p:cNvPr id="4" name="Corpo">
            <a:extLst>
              <a:ext uri="{FF2B5EF4-FFF2-40B4-BE49-F238E27FC236}">
                <a16:creationId xmlns:a16="http://schemas.microsoft.com/office/drawing/2014/main" id="{1B5D1E30-98D0-926A-C2E0-7298D88C1E61}"/>
              </a:ext>
            </a:extLst>
          </p:cNvPr>
          <p:cNvSpPr txBox="1"/>
          <p:nvPr/>
        </p:nvSpPr>
        <p:spPr>
          <a:xfrm>
            <a:off x="578736" y="2474856"/>
            <a:ext cx="8195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O </a:t>
            </a:r>
            <a:r>
              <a:rPr lang="pt-BR" sz="2400" dirty="0" err="1"/>
              <a:t>Flutter</a:t>
            </a:r>
            <a:r>
              <a:rPr lang="pt-BR" sz="2400" dirty="0"/>
              <a:t> SDK é facilmente obtido diretamente do GitHub. Utilizando o </a:t>
            </a:r>
            <a:r>
              <a:rPr lang="pt-BR" sz="2400" dirty="0" err="1"/>
              <a:t>Git</a:t>
            </a:r>
            <a:r>
              <a:rPr lang="pt-BR" sz="2400" dirty="0"/>
              <a:t>, simplesmente clone o repositório do </a:t>
            </a:r>
            <a:r>
              <a:rPr lang="pt-BR" sz="2400" dirty="0" err="1"/>
              <a:t>Flutter</a:t>
            </a:r>
            <a:r>
              <a:rPr lang="pt-BR" sz="2400" dirty="0"/>
              <a:t> e acrescente o caminho para o binário ao seu PATH.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640E9A5-5560-8F65-827D-10ED7141B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500"/>
            <a:ext cx="96012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60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ulo">
            <a:extLst>
              <a:ext uri="{FF2B5EF4-FFF2-40B4-BE49-F238E27FC236}">
                <a16:creationId xmlns:a16="http://schemas.microsoft.com/office/drawing/2014/main" id="{1B673067-3B75-1677-8EF7-E84D3EF84C2B}"/>
              </a:ext>
            </a:extLst>
          </p:cNvPr>
          <p:cNvSpPr txBox="1"/>
          <p:nvPr/>
        </p:nvSpPr>
        <p:spPr>
          <a:xfrm>
            <a:off x="578737" y="645831"/>
            <a:ext cx="4404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Instalação do </a:t>
            </a:r>
            <a:r>
              <a:rPr lang="pt-BR" sz="4000" dirty="0" err="1"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Flutter</a:t>
            </a:r>
            <a:endParaRPr lang="pt-BR" sz="4000" dirty="0">
              <a:latin typeface="+mj-lt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7" name="Subtitulo">
            <a:extLst>
              <a:ext uri="{FF2B5EF4-FFF2-40B4-BE49-F238E27FC236}">
                <a16:creationId xmlns:a16="http://schemas.microsoft.com/office/drawing/2014/main" id="{3EB613E0-6735-F5F1-EBE7-1078581AF085}"/>
              </a:ext>
            </a:extLst>
          </p:cNvPr>
          <p:cNvSpPr txBox="1"/>
          <p:nvPr/>
        </p:nvSpPr>
        <p:spPr>
          <a:xfrm>
            <a:off x="578737" y="1684101"/>
            <a:ext cx="5523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Configuração do </a:t>
            </a:r>
            <a:r>
              <a:rPr lang="pt-BR" sz="3200" dirty="0" err="1">
                <a:latin typeface="+mj-lt"/>
              </a:rPr>
              <a:t>Flutter</a:t>
            </a:r>
            <a:r>
              <a:rPr lang="pt-BR" sz="3200" dirty="0">
                <a:latin typeface="+mj-lt"/>
              </a:rPr>
              <a:t> </a:t>
            </a:r>
            <a:r>
              <a:rPr lang="pt-BR" sz="3200" dirty="0" err="1">
                <a:latin typeface="+mj-lt"/>
              </a:rPr>
              <a:t>Doctor</a:t>
            </a:r>
            <a:endParaRPr lang="pt-BR" sz="3200" dirty="0">
              <a:latin typeface="+mj-lt"/>
            </a:endParaRP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951FBF07-9870-BC1C-0A1F-5D8415C43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Felipe Maciel Scalco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F2FC87A-74E0-8131-F20C-999032C5B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E006-AA4A-4095-9FCB-DF25B2A394F3}" type="slidenum">
              <a:rPr lang="pt-BR" smtClean="0"/>
              <a:t>7</a:t>
            </a:fld>
            <a:endParaRPr lang="pt-BR"/>
          </a:p>
        </p:txBody>
      </p:sp>
      <p:sp>
        <p:nvSpPr>
          <p:cNvPr id="4" name="Corpo">
            <a:extLst>
              <a:ext uri="{FF2B5EF4-FFF2-40B4-BE49-F238E27FC236}">
                <a16:creationId xmlns:a16="http://schemas.microsoft.com/office/drawing/2014/main" id="{1B5D1E30-98D0-926A-C2E0-7298D88C1E61}"/>
              </a:ext>
            </a:extLst>
          </p:cNvPr>
          <p:cNvSpPr txBox="1"/>
          <p:nvPr/>
        </p:nvSpPr>
        <p:spPr>
          <a:xfrm>
            <a:off x="578736" y="2474856"/>
            <a:ext cx="81959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O </a:t>
            </a:r>
            <a:r>
              <a:rPr lang="pt-BR" sz="2400" dirty="0" err="1"/>
              <a:t>Flutter</a:t>
            </a:r>
            <a:r>
              <a:rPr lang="pt-BR" sz="2400" dirty="0"/>
              <a:t> </a:t>
            </a:r>
            <a:r>
              <a:rPr lang="pt-BR" sz="2400" dirty="0" err="1"/>
              <a:t>Doctor</a:t>
            </a:r>
            <a:r>
              <a:rPr lang="pt-BR" sz="2400" dirty="0"/>
              <a:t> é uma ferramenta vital que verifica se o ambiente de desenvolvimento está pronto para a ação. Execute “</a:t>
            </a:r>
            <a:r>
              <a:rPr lang="pt-BR" sz="2400" dirty="0" err="1"/>
              <a:t>flutter</a:t>
            </a:r>
            <a:r>
              <a:rPr lang="pt-BR" sz="2400" dirty="0"/>
              <a:t> </a:t>
            </a:r>
            <a:r>
              <a:rPr lang="pt-BR" sz="2400" dirty="0" err="1"/>
              <a:t>doctor</a:t>
            </a:r>
            <a:r>
              <a:rPr lang="pt-BR" sz="2400" dirty="0"/>
              <a:t>” no terminal e siga as instruções para resolver quaisquer problemas detectados.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C4B7B3F-EEE7-8AED-4C16-C9D9496D8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22231" y="4682066"/>
            <a:ext cx="13645662" cy="682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3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rpo">
            <a:extLst>
              <a:ext uri="{FF2B5EF4-FFF2-40B4-BE49-F238E27FC236}">
                <a16:creationId xmlns:a16="http://schemas.microsoft.com/office/drawing/2014/main" id="{289AFE87-02E8-B375-C7AA-9B91CDF57F27}"/>
              </a:ext>
            </a:extLst>
          </p:cNvPr>
          <p:cNvSpPr txBox="1"/>
          <p:nvPr/>
        </p:nvSpPr>
        <p:spPr>
          <a:xfrm>
            <a:off x="578735" y="1998402"/>
            <a:ext cx="81959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Com o </a:t>
            </a:r>
            <a:r>
              <a:rPr lang="pt-BR" sz="2400" dirty="0" err="1"/>
              <a:t>Flutter</a:t>
            </a:r>
            <a:r>
              <a:rPr lang="pt-BR" sz="2400" dirty="0"/>
              <a:t> instalado, é hora de integrá-lo ao seu ambiente de desenvolvimento preferido. Seja você um fã de Visual Studio </a:t>
            </a:r>
            <a:r>
              <a:rPr lang="pt-BR" sz="2400" dirty="0" err="1"/>
              <a:t>Code</a:t>
            </a:r>
            <a:r>
              <a:rPr lang="pt-BR" sz="2400" dirty="0"/>
              <a:t>, Android Studio ou qualquer outro ambiente, o </a:t>
            </a:r>
            <a:r>
              <a:rPr lang="pt-BR" sz="2400" dirty="0" err="1"/>
              <a:t>Flutter</a:t>
            </a:r>
            <a:r>
              <a:rPr lang="pt-BR" sz="2400" dirty="0"/>
              <a:t> se adapta a você.</a:t>
            </a:r>
          </a:p>
        </p:txBody>
      </p:sp>
      <p:sp>
        <p:nvSpPr>
          <p:cNvPr id="6" name="Titulo">
            <a:extLst>
              <a:ext uri="{FF2B5EF4-FFF2-40B4-BE49-F238E27FC236}">
                <a16:creationId xmlns:a16="http://schemas.microsoft.com/office/drawing/2014/main" id="{1B673067-3B75-1677-8EF7-E84D3EF84C2B}"/>
              </a:ext>
            </a:extLst>
          </p:cNvPr>
          <p:cNvSpPr txBox="1"/>
          <p:nvPr/>
        </p:nvSpPr>
        <p:spPr>
          <a:xfrm>
            <a:off x="578737" y="645831"/>
            <a:ext cx="65430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Configuração do Ambiente de Desenvolvimento</a:t>
            </a:r>
          </a:p>
        </p:txBody>
      </p:sp>
      <p:sp>
        <p:nvSpPr>
          <p:cNvPr id="7" name="Subtitulo">
            <a:extLst>
              <a:ext uri="{FF2B5EF4-FFF2-40B4-BE49-F238E27FC236}">
                <a16:creationId xmlns:a16="http://schemas.microsoft.com/office/drawing/2014/main" id="{3EB613E0-6735-F5F1-EBE7-1078581AF085}"/>
              </a:ext>
            </a:extLst>
          </p:cNvPr>
          <p:cNvSpPr txBox="1"/>
          <p:nvPr/>
        </p:nvSpPr>
        <p:spPr>
          <a:xfrm>
            <a:off x="578735" y="4928205"/>
            <a:ext cx="6050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Instalação de Plugins e Extensões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951FBF07-9870-BC1C-0A1F-5D8415C43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Felipe Maciel Scalco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F2FC87A-74E0-8131-F20C-999032C5B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E006-AA4A-4095-9FCB-DF25B2A394F3}" type="slidenum">
              <a:rPr lang="pt-BR" smtClean="0"/>
              <a:t>8</a:t>
            </a:fld>
            <a:endParaRPr lang="pt-BR"/>
          </a:p>
        </p:txBody>
      </p:sp>
      <p:sp>
        <p:nvSpPr>
          <p:cNvPr id="4" name="Corpo">
            <a:extLst>
              <a:ext uri="{FF2B5EF4-FFF2-40B4-BE49-F238E27FC236}">
                <a16:creationId xmlns:a16="http://schemas.microsoft.com/office/drawing/2014/main" id="{1B5D1E30-98D0-926A-C2E0-7298D88C1E61}"/>
              </a:ext>
            </a:extLst>
          </p:cNvPr>
          <p:cNvSpPr txBox="1"/>
          <p:nvPr/>
        </p:nvSpPr>
        <p:spPr>
          <a:xfrm>
            <a:off x="578734" y="5718960"/>
            <a:ext cx="81959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Para uma experiência otimizada, instale as extensões pertinentes ao </a:t>
            </a:r>
            <a:r>
              <a:rPr lang="pt-BR" sz="2400" dirty="0" err="1"/>
              <a:t>Flutter</a:t>
            </a:r>
            <a:r>
              <a:rPr lang="pt-BR" sz="2400" dirty="0"/>
              <a:t> em seu IDE de escolha. Elas oferecem suporte para autocompletar, depuração e outras funcionalidades essenciais.</a:t>
            </a:r>
          </a:p>
        </p:txBody>
      </p:sp>
      <p:sp>
        <p:nvSpPr>
          <p:cNvPr id="8" name="Subtitulo">
            <a:extLst>
              <a:ext uri="{FF2B5EF4-FFF2-40B4-BE49-F238E27FC236}">
                <a16:creationId xmlns:a16="http://schemas.microsoft.com/office/drawing/2014/main" id="{826C8AF3-3802-97A3-5275-5F0CDBB90EAF}"/>
              </a:ext>
            </a:extLst>
          </p:cNvPr>
          <p:cNvSpPr txBox="1"/>
          <p:nvPr/>
        </p:nvSpPr>
        <p:spPr>
          <a:xfrm>
            <a:off x="578735" y="8648764"/>
            <a:ext cx="8195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Configuração do Emulador ou Dispositivo Físico</a:t>
            </a:r>
          </a:p>
        </p:txBody>
      </p:sp>
      <p:sp>
        <p:nvSpPr>
          <p:cNvPr id="9" name="Corpo">
            <a:extLst>
              <a:ext uri="{FF2B5EF4-FFF2-40B4-BE49-F238E27FC236}">
                <a16:creationId xmlns:a16="http://schemas.microsoft.com/office/drawing/2014/main" id="{BA9FD0E4-3D4B-0E8E-773A-FC58D30C19E5}"/>
              </a:ext>
            </a:extLst>
          </p:cNvPr>
          <p:cNvSpPr txBox="1"/>
          <p:nvPr/>
        </p:nvSpPr>
        <p:spPr>
          <a:xfrm>
            <a:off x="578734" y="9439519"/>
            <a:ext cx="8195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Para testar suas aplicações, é necessário um emulador ou dispositivo físico. Configurar um emulador é simples e pode ser feito através do Android Studio ou do AVD Manager.</a:t>
            </a:r>
          </a:p>
        </p:txBody>
      </p:sp>
    </p:spTree>
    <p:extLst>
      <p:ext uri="{BB962C8B-B14F-4D97-AF65-F5344CB8AC3E}">
        <p14:creationId xmlns:p14="http://schemas.microsoft.com/office/powerpoint/2010/main" val="909113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rpo">
            <a:extLst>
              <a:ext uri="{FF2B5EF4-FFF2-40B4-BE49-F238E27FC236}">
                <a16:creationId xmlns:a16="http://schemas.microsoft.com/office/drawing/2014/main" id="{289AFE87-02E8-B375-C7AA-9B91CDF57F27}"/>
              </a:ext>
            </a:extLst>
          </p:cNvPr>
          <p:cNvSpPr txBox="1"/>
          <p:nvPr/>
        </p:nvSpPr>
        <p:spPr>
          <a:xfrm>
            <a:off x="578735" y="1998402"/>
            <a:ext cx="8195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Vamos dar vida ao aprendizado com um exemplo prático. Criaremos um aplicativo </a:t>
            </a:r>
            <a:r>
              <a:rPr lang="pt-BR" sz="2400" dirty="0" err="1"/>
              <a:t>Flutter</a:t>
            </a:r>
            <a:r>
              <a:rPr lang="pt-BR" sz="2400" dirty="0"/>
              <a:t> básico que exibe uma mensagem de boas-vindas.</a:t>
            </a:r>
          </a:p>
        </p:txBody>
      </p:sp>
      <p:sp>
        <p:nvSpPr>
          <p:cNvPr id="6" name="Titulo">
            <a:extLst>
              <a:ext uri="{FF2B5EF4-FFF2-40B4-BE49-F238E27FC236}">
                <a16:creationId xmlns:a16="http://schemas.microsoft.com/office/drawing/2014/main" id="{1B673067-3B75-1677-8EF7-E84D3EF84C2B}"/>
              </a:ext>
            </a:extLst>
          </p:cNvPr>
          <p:cNvSpPr txBox="1"/>
          <p:nvPr/>
        </p:nvSpPr>
        <p:spPr>
          <a:xfrm>
            <a:off x="578737" y="645831"/>
            <a:ext cx="65430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Exemplo Prático: Criando um Projeto </a:t>
            </a:r>
            <a:r>
              <a:rPr lang="pt-BR" sz="4000" dirty="0" err="1"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Flutter</a:t>
            </a:r>
            <a:endParaRPr lang="pt-BR" sz="4000" dirty="0">
              <a:latin typeface="+mj-lt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pt-BR" sz="4000" dirty="0">
              <a:latin typeface="+mj-lt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7" name="Subtitulo">
            <a:extLst>
              <a:ext uri="{FF2B5EF4-FFF2-40B4-BE49-F238E27FC236}">
                <a16:creationId xmlns:a16="http://schemas.microsoft.com/office/drawing/2014/main" id="{3EB613E0-6735-F5F1-EBE7-1078581AF085}"/>
              </a:ext>
            </a:extLst>
          </p:cNvPr>
          <p:cNvSpPr txBox="1"/>
          <p:nvPr/>
        </p:nvSpPr>
        <p:spPr>
          <a:xfrm>
            <a:off x="578734" y="3552550"/>
            <a:ext cx="6050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Criação de um Novo Projeto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951FBF07-9870-BC1C-0A1F-5D8415C43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Felipe Maciel Scalco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F2FC87A-74E0-8131-F20C-999032C5B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E006-AA4A-4095-9FCB-DF25B2A394F3}" type="slidenum">
              <a:rPr lang="pt-BR" smtClean="0"/>
              <a:t>9</a:t>
            </a:fld>
            <a:endParaRPr lang="pt-BR"/>
          </a:p>
        </p:txBody>
      </p:sp>
      <p:sp>
        <p:nvSpPr>
          <p:cNvPr id="4" name="Corpo">
            <a:extLst>
              <a:ext uri="{FF2B5EF4-FFF2-40B4-BE49-F238E27FC236}">
                <a16:creationId xmlns:a16="http://schemas.microsoft.com/office/drawing/2014/main" id="{1B5D1E30-98D0-926A-C2E0-7298D88C1E61}"/>
              </a:ext>
            </a:extLst>
          </p:cNvPr>
          <p:cNvSpPr txBox="1"/>
          <p:nvPr/>
        </p:nvSpPr>
        <p:spPr>
          <a:xfrm>
            <a:off x="578734" y="4343305"/>
            <a:ext cx="8195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Utilize o comando “</a:t>
            </a:r>
            <a:r>
              <a:rPr lang="pt-BR" sz="2400" dirty="0" err="1"/>
              <a:t>flutter</a:t>
            </a:r>
            <a:r>
              <a:rPr lang="pt-BR" sz="2400" dirty="0"/>
              <a:t> </a:t>
            </a:r>
            <a:r>
              <a:rPr lang="pt-BR" sz="2400" dirty="0" err="1"/>
              <a:t>create</a:t>
            </a:r>
            <a:r>
              <a:rPr lang="pt-BR" sz="2400" dirty="0"/>
              <a:t>” seguido pelo nome do seu projeto para criar a estrutura inicial de um aplicativo </a:t>
            </a:r>
            <a:r>
              <a:rPr lang="pt-BR" sz="2400" dirty="0" err="1"/>
              <a:t>Flutter</a:t>
            </a:r>
            <a:r>
              <a:rPr lang="pt-BR" sz="2400" dirty="0"/>
              <a:t>.</a:t>
            </a:r>
          </a:p>
          <a:p>
            <a:pPr algn="just"/>
            <a:endParaRPr lang="pt-BR" sz="240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6856FFC-559D-FF64-1CF9-9FF99BD8C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07831" y="5342850"/>
            <a:ext cx="11816862" cy="590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533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281</TotalTime>
  <Words>2057</Words>
  <Application>Microsoft Office PowerPoint</Application>
  <PresentationFormat>Papel A3 (297 x 420 mm)</PresentationFormat>
  <Paragraphs>185</Paragraphs>
  <Slides>38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5" baseType="lpstr">
      <vt:lpstr>Aptos</vt:lpstr>
      <vt:lpstr>Aptos Display</vt:lpstr>
      <vt:lpstr>Arial</vt:lpstr>
      <vt:lpstr>Arial Narrow</vt:lpstr>
      <vt:lpstr>Calibri</vt:lpstr>
      <vt:lpstr>Impact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Felipe Maciel Scalco</dc:creator>
  <cp:lastModifiedBy>EA - Felipe Maciel Scalco</cp:lastModifiedBy>
  <cp:revision>6</cp:revision>
  <dcterms:created xsi:type="dcterms:W3CDTF">2024-05-26T18:04:24Z</dcterms:created>
  <dcterms:modified xsi:type="dcterms:W3CDTF">2024-05-26T22:46:19Z</dcterms:modified>
</cp:coreProperties>
</file>